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4" r:id="rId12"/>
    <p:sldId id="285" r:id="rId13"/>
    <p:sldId id="28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6044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17A476-1EEF-4EE2-8A68-CCE6A3865101}" type="slidenum">
              <a:rPr lang="it-IT" altLang="it-IT" sz="1200">
                <a:solidFill>
                  <a:srgbClr val="000000"/>
                </a:solidFill>
              </a:rPr>
              <a:pPr/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05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513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6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2435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840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sto titolo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534400" cy="19812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04800" y="2362200"/>
            <a:ext cx="8458200" cy="44958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778750" y="76200"/>
            <a:ext cx="292100" cy="2972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01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384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6165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366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1019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2692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9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Testo 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29724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 kern="1200"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1055" name="Text Box 31"/>
          <p:cNvSpPr txBox="1">
            <a:spLocks noChangeArrowheads="1"/>
          </p:cNvSpPr>
          <p:nvPr userDrawn="1"/>
        </p:nvSpPr>
        <p:spPr bwMode="auto">
          <a:xfrm>
            <a:off x="0" y="6477000"/>
            <a:ext cx="2427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1200">
                <a:solidFill>
                  <a:srgbClr val="FFFFFF"/>
                </a:solidFill>
                <a:latin typeface="Times" panose="02020603050405020304" pitchFamily="18" charset="0"/>
                <a:ea typeface="+mn-ea"/>
                <a:cs typeface="+mn-cs"/>
              </a:rPr>
              <a:t>Chimica - </a:t>
            </a:r>
            <a:r>
              <a:rPr lang="it-IT" sz="1400" kern="1200">
                <a:solidFill>
                  <a:srgbClr val="FFFFFF"/>
                </a:solidFill>
                <a:latin typeface="Times" panose="02020603050405020304" pitchFamily="18" charset="0"/>
                <a:ea typeface="+mn-ea"/>
                <a:cs typeface="+mn-cs"/>
              </a:rPr>
              <a:t>Martin S. Silberberg</a:t>
            </a:r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5410200" y="6503988"/>
            <a:ext cx="3649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kern="1200">
                <a:solidFill>
                  <a:srgbClr val="FFFFFF"/>
                </a:solidFill>
                <a:latin typeface="Times" panose="02020603050405020304" pitchFamily="18" charset="0"/>
                <a:ea typeface="+mn-ea"/>
                <a:cs typeface="+mn-cs"/>
              </a:rPr>
              <a:t>Copyright © 2004 – The McGraw-Hill Companies srl</a:t>
            </a:r>
          </a:p>
        </p:txBody>
      </p:sp>
      <p:pic>
        <p:nvPicPr>
          <p:cNvPr id="5127" name="Picture 35" descr="C:\Inetpub\wwwroot\ateneo\silberberg\images\6136-7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0"/>
            <a:ext cx="110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66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9" name="Proprietà periodiche: 1) Potenziale di ionizzazione"/>
          <p:cNvSpPr txBox="1"/>
          <p:nvPr/>
        </p:nvSpPr>
        <p:spPr>
          <a:xfrm>
            <a:off x="0" y="0"/>
            <a:ext cx="90932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2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Proprietà periodiche: 1) Potenziale di ionizzazione </a:t>
            </a:r>
          </a:p>
        </p:txBody>
      </p:sp>
      <p:sp>
        <p:nvSpPr>
          <p:cNvPr id="40" name="Il potenziale di ionizzazione è l’energia da fornire ad un atomo per allontanare un elettrone:"/>
          <p:cNvSpPr txBox="1"/>
          <p:nvPr/>
        </p:nvSpPr>
        <p:spPr>
          <a:xfrm>
            <a:off x="381000" y="609600"/>
            <a:ext cx="87630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Il potenziale di ionizzazione è l’energia da fornire ad un atomo per allontanare un elettrone:</a:t>
            </a:r>
          </a:p>
        </p:txBody>
      </p:sp>
      <p:grpSp>
        <p:nvGrpSpPr>
          <p:cNvPr id="43" name="Raggruppa"/>
          <p:cNvGrpSpPr/>
          <p:nvPr/>
        </p:nvGrpSpPr>
        <p:grpSpPr>
          <a:xfrm>
            <a:off x="152400" y="1676400"/>
            <a:ext cx="7018338" cy="1400175"/>
            <a:chOff x="0" y="0"/>
            <a:chExt cx="7018337" cy="1400175"/>
          </a:xfrm>
        </p:grpSpPr>
        <p:sp>
          <p:nvSpPr>
            <p:cNvPr id="41" name="Na•   +   E    ——&gt;    Na+      +   e–"/>
            <p:cNvSpPr/>
            <p:nvPr/>
          </p:nvSpPr>
          <p:spPr>
            <a:xfrm>
              <a:off x="0" y="0"/>
              <a:ext cx="594360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3200"/>
                <a:t>Na</a:t>
              </a:r>
              <a:r>
                <a:rPr sz="3200" baseline="29999"/>
                <a:t>•</a:t>
              </a:r>
              <a:r>
                <a:rPr sz="3200"/>
                <a:t>   +   E    ——&gt;    Na</a:t>
              </a:r>
              <a:r>
                <a:rPr sz="3200" baseline="29999"/>
                <a:t>+      </a:t>
              </a:r>
              <a:r>
                <a:rPr sz="3200"/>
                <a:t>+  </a:t>
              </a:r>
              <a:r>
                <a:rPr sz="3200" baseline="29999"/>
                <a:t> </a:t>
              </a:r>
              <a:r>
                <a:rPr sz="3200"/>
                <a:t>e</a:t>
              </a:r>
              <a:r>
                <a:rPr sz="3200" baseline="29999"/>
                <a:t>–</a:t>
              </a:r>
            </a:p>
          </p:txBody>
        </p:sp>
        <p:sp>
          <p:nvSpPr>
            <p:cNvPr id="42" name="E = energia di ionizzazione"/>
            <p:cNvSpPr/>
            <p:nvPr/>
          </p:nvSpPr>
          <p:spPr>
            <a:xfrm>
              <a:off x="5748337" y="130175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E = energia di ionizzazione</a:t>
              </a:r>
            </a:p>
          </p:txBody>
        </p:sp>
      </p:grpSp>
      <p:grpSp>
        <p:nvGrpSpPr>
          <p:cNvPr id="46" name="Raggruppa"/>
          <p:cNvGrpSpPr/>
          <p:nvPr/>
        </p:nvGrpSpPr>
        <p:grpSpPr>
          <a:xfrm>
            <a:off x="152400" y="2438400"/>
            <a:ext cx="7018338" cy="1346200"/>
            <a:chOff x="0" y="0"/>
            <a:chExt cx="7018337" cy="1346200"/>
          </a:xfrm>
        </p:grpSpPr>
        <p:sp>
          <p:nvSpPr>
            <p:cNvPr id="44" name="Ca:   +   E1   ——&gt;    Ca• +   +   e–"/>
            <p:cNvSpPr/>
            <p:nvPr/>
          </p:nvSpPr>
          <p:spPr>
            <a:xfrm>
              <a:off x="0" y="0"/>
              <a:ext cx="5943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3200"/>
                <a:t>Ca</a:t>
              </a:r>
              <a:r>
                <a:rPr sz="3200" b="1"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r>
                <a:rPr sz="3200"/>
                <a:t>   +   E</a:t>
              </a:r>
              <a:r>
                <a:rPr sz="3200" baseline="-25000"/>
                <a:t>1</a:t>
              </a:r>
              <a:r>
                <a:rPr sz="3200"/>
                <a:t>   ——&gt;    Ca</a:t>
              </a:r>
              <a:r>
                <a:rPr sz="3200" baseline="29999"/>
                <a:t>• +   </a:t>
              </a:r>
              <a:r>
                <a:rPr sz="3200"/>
                <a:t>+  </a:t>
              </a:r>
              <a:r>
                <a:rPr sz="3200" baseline="29999"/>
                <a:t> </a:t>
              </a:r>
              <a:r>
                <a:rPr sz="3200"/>
                <a:t>e</a:t>
              </a:r>
              <a:r>
                <a:rPr sz="3200" baseline="29999"/>
                <a:t>–</a:t>
              </a:r>
            </a:p>
          </p:txBody>
        </p:sp>
        <p:sp>
          <p:nvSpPr>
            <p:cNvPr id="45" name="E1 = energia di prima…"/>
            <p:cNvSpPr/>
            <p:nvPr/>
          </p:nvSpPr>
          <p:spPr>
            <a:xfrm>
              <a:off x="5748337" y="762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2200"/>
                <a:t>E</a:t>
              </a:r>
              <a:r>
                <a:rPr sz="2200" baseline="-25000"/>
                <a:t>1</a:t>
              </a:r>
              <a:r>
                <a:rPr sz="2200"/>
                <a:t> = energia di prima</a:t>
              </a:r>
            </a:p>
            <a:p>
              <a:pPr marL="40639" marR="40639" defTabSz="914400">
                <a:buClr>
                  <a:srgbClr val="000000"/>
                </a:buClr>
                <a:buFont typeface="Times"/>
                <a:defRPr sz="2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t>        ionizzazione</a:t>
              </a:r>
            </a:p>
          </p:txBody>
        </p:sp>
      </p:grpSp>
      <p:grpSp>
        <p:nvGrpSpPr>
          <p:cNvPr id="49" name="Raggruppa"/>
          <p:cNvGrpSpPr/>
          <p:nvPr/>
        </p:nvGrpSpPr>
        <p:grpSpPr>
          <a:xfrm>
            <a:off x="152400" y="3276600"/>
            <a:ext cx="7018338" cy="1422400"/>
            <a:chOff x="0" y="0"/>
            <a:chExt cx="7018337" cy="1422400"/>
          </a:xfrm>
        </p:grpSpPr>
        <p:sp>
          <p:nvSpPr>
            <p:cNvPr id="47" name="Ca• +   +   E2   ——&gt;    Ca++    +   e–"/>
            <p:cNvSpPr/>
            <p:nvPr/>
          </p:nvSpPr>
          <p:spPr>
            <a:xfrm>
              <a:off x="0" y="0"/>
              <a:ext cx="5943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3200"/>
                <a:t>Ca</a:t>
              </a:r>
              <a:r>
                <a:rPr sz="3200" baseline="29999"/>
                <a:t>• +</a:t>
              </a:r>
              <a:r>
                <a:rPr sz="3200"/>
                <a:t>   +   E</a:t>
              </a:r>
              <a:r>
                <a:rPr sz="3200" baseline="-25000"/>
                <a:t>2</a:t>
              </a:r>
              <a:r>
                <a:rPr sz="3200"/>
                <a:t>   ——&gt;    Ca</a:t>
              </a:r>
              <a:r>
                <a:rPr sz="3200" baseline="29999"/>
                <a:t>++    </a:t>
              </a:r>
              <a:r>
                <a:rPr sz="3200"/>
                <a:t>+  </a:t>
              </a:r>
              <a:r>
                <a:rPr sz="3200" baseline="29999"/>
                <a:t> </a:t>
              </a:r>
              <a:r>
                <a:rPr sz="3200"/>
                <a:t>e</a:t>
              </a:r>
              <a:r>
                <a:rPr sz="3200" baseline="29999"/>
                <a:t>–</a:t>
              </a:r>
            </a:p>
          </p:txBody>
        </p:sp>
        <p:sp>
          <p:nvSpPr>
            <p:cNvPr id="48" name="E2 = energia di seconda…"/>
            <p:cNvSpPr/>
            <p:nvPr/>
          </p:nvSpPr>
          <p:spPr>
            <a:xfrm>
              <a:off x="5748337" y="152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2200"/>
                <a:t>E</a:t>
              </a:r>
              <a:r>
                <a:rPr sz="2200" baseline="-25000"/>
                <a:t>2</a:t>
              </a:r>
              <a:r>
                <a:rPr sz="2200"/>
                <a:t> = energia di seconda</a:t>
              </a:r>
            </a:p>
            <a:p>
              <a:pPr marL="40639" marR="40639" defTabSz="914400">
                <a:buClr>
                  <a:srgbClr val="000000"/>
                </a:buClr>
                <a:buFont typeface="Times"/>
                <a:defRPr sz="2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t>        ionizzazione</a:t>
              </a:r>
            </a:p>
          </p:txBody>
        </p:sp>
      </p:grpSp>
      <p:sp>
        <p:nvSpPr>
          <p:cNvPr id="50" name="Il potenziale di ionizzazione diminuisce lungo un gruppo in quanto è necessaria una minore energia per allontanare un elettrone più lontano dal nucleo."/>
          <p:cNvSpPr txBox="1"/>
          <p:nvPr/>
        </p:nvSpPr>
        <p:spPr>
          <a:xfrm>
            <a:off x="533400" y="4191000"/>
            <a:ext cx="77724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Il potenziale di ionizzazione diminuisce lungo un gruppo in quanto è necessaria una minore energia per allontanare un elettrone più lontano dal nucleo.</a:t>
            </a:r>
          </a:p>
        </p:txBody>
      </p:sp>
      <p:sp>
        <p:nvSpPr>
          <p:cNvPr id="51" name="Il potenziale di ionizzazione aumenta lungo un periodo in quanto è necessaria più energia per allontanare un elettrone che risente una maggiore attrazione elettrostatica."/>
          <p:cNvSpPr txBox="1"/>
          <p:nvPr/>
        </p:nvSpPr>
        <p:spPr>
          <a:xfrm>
            <a:off x="25400" y="5499100"/>
            <a:ext cx="87884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Il potenziale di ionizzazione aumenta lungo un periodo in quanto è necessaria più energia per allontanare un elettrone che risente una maggiore attrazione elettrostatica.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 advAuto="0"/>
      <p:bldP spid="43" grpId="2" animBg="1" advAuto="0"/>
      <p:bldP spid="46" grpId="3" animBg="1" advAuto="0"/>
      <p:bldP spid="49" grpId="4" animBg="1" advAuto="0"/>
      <p:bldP spid="50" grpId="5" animBg="1" advAuto="0"/>
      <p:bldP spid="51" grpId="6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1200">
                <a:solidFill>
                  <a:schemeClr val="bg1"/>
                </a:solidFill>
                <a:latin typeface="Arial" panose="020B0604020202020204" pitchFamily="34" charset="0"/>
              </a:rPr>
              <a:t>Figura 7-1 Rappresentazione della</a:t>
            </a:r>
            <a:br>
              <a:rPr lang="it-IT" altLang="it-IT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anose="020B0604020202020204" pitchFamily="34" charset="0"/>
              </a:rPr>
              <a:t>struttura del cristallo NaCl.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6523038"/>
            <a:ext cx="33464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3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Dal volume: Whitten “Chimica Generale”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578600" y="6523038"/>
            <a:ext cx="2565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3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Piccin Nuova Libraria S.p.A.</a:t>
            </a:r>
          </a:p>
        </p:txBody>
      </p:sp>
      <p:pic>
        <p:nvPicPr>
          <p:cNvPr id="2054" name="Picture 5" descr="F:\WHITTEN_jpg\CAP_07\cap-07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754063"/>
            <a:ext cx="2865437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3838" y="5022850"/>
          <a:ext cx="111283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4" imgW="1781424" imgH="2324424" progId="MSPhotoEd.3">
                  <p:embed/>
                </p:oleObj>
              </mc:Choice>
              <mc:Fallback>
                <p:oleObj name="Fotografia Photo Editor" r:id="rId4" imgW="1781424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5022850"/>
                        <a:ext cx="1112837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03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7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6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06" name="LEGAME COVALENTE…"/>
          <p:cNvSpPr txBox="1"/>
          <p:nvPr/>
        </p:nvSpPr>
        <p:spPr>
          <a:xfrm>
            <a:off x="457200" y="12700"/>
            <a:ext cx="80010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LEGAME COVALENTE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 verifica quando la differenza di elettronegatività tra i due atomi non è tanto grande da permettere il trasferimento di elettroni da un atomo all'altro.</a:t>
            </a:r>
          </a:p>
        </p:txBody>
      </p:sp>
      <p:sp>
        <p:nvSpPr>
          <p:cNvPr id="107" name="Si forma per esempio tra atomi uguali (Cl, O, N, H)…"/>
          <p:cNvSpPr txBox="1"/>
          <p:nvPr/>
        </p:nvSpPr>
        <p:spPr>
          <a:xfrm>
            <a:off x="457200" y="1778000"/>
            <a:ext cx="8001000" cy="255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 forma per esempio tra atomi uguali (Cl, O, N, H)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	+	H		H—H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	+	Cl		Cl—Cl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	+	O		O—O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	+	N		N— N</a:t>
            </a:r>
          </a:p>
        </p:txBody>
      </p:sp>
      <p:sp>
        <p:nvSpPr>
          <p:cNvPr id="108" name="Il legame covalente che si verifica tra atomi uguali viene detto omeopolare o puro."/>
          <p:cNvSpPr txBox="1"/>
          <p:nvPr/>
        </p:nvSpPr>
        <p:spPr>
          <a:xfrm>
            <a:off x="457200" y="4292600"/>
            <a:ext cx="8001000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Il legame covalente che si verifica tra atomi uguali viene detto omeopolare o puro.</a:t>
            </a:r>
          </a:p>
        </p:txBody>
      </p:sp>
      <p:sp>
        <p:nvSpPr>
          <p:cNvPr id="109" name="Le molecole che si formano in genere non sono polari."/>
          <p:cNvSpPr txBox="1"/>
          <p:nvPr/>
        </p:nvSpPr>
        <p:spPr>
          <a:xfrm>
            <a:off x="457200" y="5207000"/>
            <a:ext cx="80010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Le molecole che si formano in genere non sono polari.</a:t>
            </a:r>
          </a:p>
        </p:txBody>
      </p:sp>
      <p:sp>
        <p:nvSpPr>
          <p:cNvPr id="110" name="I composti covalenti possono essere sia solidi che liquidi che gassosi. I solidi sono in genere amorfi."/>
          <p:cNvSpPr txBox="1"/>
          <p:nvPr/>
        </p:nvSpPr>
        <p:spPr>
          <a:xfrm>
            <a:off x="457200" y="5768975"/>
            <a:ext cx="8001000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 composti covalenti possono essere sia solidi che liquidi che gassosi. I solidi sono in genere amorfi.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 advAuto="0"/>
      <p:bldP spid="108" grpId="2" animBg="1" advAuto="0"/>
      <p:bldP spid="109" grpId="3" animBg="1" advAuto="0"/>
      <p:bldP spid="110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769350" y="50800"/>
            <a:ext cx="3429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3" name="I legami che si formano saranno polarizzati e quindi possono rendere polari le molecole, a meno di geometrie molecolari simmetriche."/>
          <p:cNvSpPr txBox="1"/>
          <p:nvPr/>
        </p:nvSpPr>
        <p:spPr>
          <a:xfrm>
            <a:off x="177800" y="4140200"/>
            <a:ext cx="87757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 legami che si formano saranno polarizzati e quindi possono rendere polari le molecole, a meno di geometrie molecolari simmetriche.</a:t>
            </a:r>
          </a:p>
        </p:txBody>
      </p:sp>
      <p:sp>
        <p:nvSpPr>
          <p:cNvPr id="114" name="Se invece gli atomi interessati sono diversi il legame covalente viene detto eteropolare (polarizzato).…"/>
          <p:cNvSpPr txBox="1"/>
          <p:nvPr/>
        </p:nvSpPr>
        <p:spPr>
          <a:xfrm>
            <a:off x="101600" y="50800"/>
            <a:ext cx="8382000" cy="392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Se invece gli atomi interessati sono diversi il legame covalente viene detto eteropolare (polarizzato).</a:t>
            </a:r>
          </a:p>
          <a:p>
            <a:pPr marL="40639" marR="40639" algn="ctr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39" marR="40639" algn="ctr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H	+	Cl		           H—Cl</a:t>
            </a:r>
          </a:p>
          <a:p>
            <a:pPr marL="40639" marR="40639" algn="ctr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39" marR="40639" algn="ctr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Cl	+	O	           	Cl—O—Cl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17" name="Come si forma un legame covalente omeopolare ?"/>
          <p:cNvSpPr txBox="1"/>
          <p:nvPr/>
        </p:nvSpPr>
        <p:spPr>
          <a:xfrm>
            <a:off x="381000" y="381000"/>
            <a:ext cx="83058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Come si forma un legame covalente omeopolare ?</a:t>
            </a:r>
          </a:p>
        </p:txBody>
      </p:sp>
      <p:sp>
        <p:nvSpPr>
          <p:cNvPr id="118" name="Consideriamo due atomi di idrogeno…"/>
          <p:cNvSpPr txBox="1"/>
          <p:nvPr/>
        </p:nvSpPr>
        <p:spPr>
          <a:xfrm>
            <a:off x="381000" y="1168400"/>
            <a:ext cx="8305800" cy="140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Consideriamo due atomi di idrogeno</a:t>
            </a:r>
          </a:p>
          <a:p>
            <a:pPr marL="40639" marR="40639" algn="ctr" defTabSz="914400">
              <a:buClr>
                <a:srgbClr val="000000"/>
              </a:buClr>
              <a:buFont typeface="Times"/>
              <a:defRPr sz="22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639" marR="40639" algn="ctr" defTabSz="914400">
              <a:buClr>
                <a:srgbClr val="000000"/>
              </a:buClr>
              <a:buFont typeface="Times"/>
              <a:defRPr sz="2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H   :   1s</a:t>
            </a:r>
            <a:r>
              <a:rPr sz="3000" baseline="29999"/>
              <a:t>1	               </a:t>
            </a:r>
            <a:r>
              <a:rPr sz="3000"/>
              <a:t>H</a:t>
            </a:r>
            <a:r>
              <a:rPr sz="3000" baseline="29999"/>
              <a:t>•</a:t>
            </a:r>
            <a:r>
              <a:rPr sz="3000"/>
              <a:t>	+	H</a:t>
            </a:r>
            <a:r>
              <a:rPr sz="3000" baseline="29999"/>
              <a:t>•</a:t>
            </a:r>
          </a:p>
        </p:txBody>
      </p:sp>
      <p:sp>
        <p:nvSpPr>
          <p:cNvPr id="119" name="Quando i due atomi di H si avvicinano, i due orbitali atomici iniziano ad interagire positivamente in seguito alla attrazione elettrostatica del nucleo di un atomo verso l'elettrone dell'altro atomo."/>
          <p:cNvSpPr txBox="1"/>
          <p:nvPr/>
        </p:nvSpPr>
        <p:spPr>
          <a:xfrm>
            <a:off x="381000" y="2870200"/>
            <a:ext cx="8305800" cy="246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Quando i due atomi di H si avvicinano, i due orbitali atomici iniziano ad interagire positivamente in seguito alla attrazione elettrostatica del nucleo di un atomo verso l'elettrone dell'altro atomo.</a:t>
            </a:r>
          </a:p>
        </p:txBody>
      </p:sp>
      <p:sp>
        <p:nvSpPr>
          <p:cNvPr id="120" name="Dai due orbitali atomici separati si forma quindi un unico orbitale molecolare."/>
          <p:cNvSpPr txBox="1"/>
          <p:nvPr/>
        </p:nvSpPr>
        <p:spPr>
          <a:xfrm>
            <a:off x="381000" y="5461000"/>
            <a:ext cx="83058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Dai due orbitali atomici separati si forma quindi un unico orbitale molecolare.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  <p:bldP spid="119" grpId="2" animBg="1" advAuto="0"/>
      <p:bldP spid="120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3" name="Dalla sovrapposizione di orbitali atomici di tipo s si ottengono orbitali molecolari a simmetria cilindrica con la massima probabilità di trovare i due elettroni tra i due nuclei. Tali orbitali molecolari sono chiamati σ (sigma)."/>
          <p:cNvSpPr txBox="1"/>
          <p:nvPr/>
        </p:nvSpPr>
        <p:spPr>
          <a:xfrm>
            <a:off x="609600" y="2544762"/>
            <a:ext cx="8077200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2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Dalla sovrapposizione di orbitali atomici di tipo s si ottengono orbitali molecolari a simmetria cilindrica con la massima probabilità di trovare i due elettroni tra i due nuclei. Tali orbitali molecolari sono chiamati </a:t>
            </a:r>
            <a:r>
              <a:rPr sz="3000" b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sz="3000"/>
              <a:t> (sigma).</a:t>
            </a:r>
          </a:p>
        </p:txBody>
      </p:sp>
      <p:sp>
        <p:nvSpPr>
          <p:cNvPr id="124" name="Gli orbitali molecolari σ si ottengono in genere dalla sovrapposizione di orbitali atomici lungo il loro asse internucleare."/>
          <p:cNvSpPr txBox="1"/>
          <p:nvPr/>
        </p:nvSpPr>
        <p:spPr>
          <a:xfrm>
            <a:off x="609600" y="5105400"/>
            <a:ext cx="8077200" cy="15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2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Gli orbitali molecolari </a:t>
            </a:r>
            <a:r>
              <a:rPr sz="3000" b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sz="3000"/>
              <a:t> si ottengono in genere dalla sovrapposizione di orbitali atomici lungo il loro asse internucleare.</a:t>
            </a:r>
          </a:p>
        </p:txBody>
      </p:sp>
      <p:grpSp>
        <p:nvGrpSpPr>
          <p:cNvPr id="128" name="Raggruppa"/>
          <p:cNvGrpSpPr/>
          <p:nvPr/>
        </p:nvGrpSpPr>
        <p:grpSpPr>
          <a:xfrm>
            <a:off x="1706562" y="131762"/>
            <a:ext cx="6662740" cy="2751138"/>
            <a:chOff x="0" y="0"/>
            <a:chExt cx="6662738" cy="2751137"/>
          </a:xfrm>
        </p:grpSpPr>
        <p:pic>
          <p:nvPicPr>
            <p:cNvPr id="125" name="image.pdf" descr="image.pd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053138" cy="1304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" name="H•              H•…"/>
            <p:cNvSpPr txBox="1"/>
            <p:nvPr/>
          </p:nvSpPr>
          <p:spPr>
            <a:xfrm>
              <a:off x="287337" y="1316037"/>
              <a:ext cx="3223382" cy="100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30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t> H•              H•</a:t>
              </a:r>
            </a:p>
            <a:p>
              <a:pPr marL="40639" marR="40639" defTabSz="914400">
                <a:buClr>
                  <a:srgbClr val="E02116"/>
                </a:buClr>
                <a:buFont typeface="Times"/>
                <a:defRPr sz="2800" b="1">
                  <a:solidFill>
                    <a:srgbClr val="E02116"/>
                  </a:solidFill>
                  <a:uFill>
                    <a:solidFill>
                      <a:srgbClr val="E02116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Orbitali atomici</a:t>
              </a:r>
            </a:p>
          </p:txBody>
        </p:sp>
        <p:sp>
          <p:nvSpPr>
            <p:cNvPr id="127" name="H — H…"/>
            <p:cNvSpPr txBox="1"/>
            <p:nvPr/>
          </p:nvSpPr>
          <p:spPr>
            <a:xfrm>
              <a:off x="3439357" y="1316037"/>
              <a:ext cx="3223382" cy="1435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marL="40639" marR="40639" algn="ctr" defTabSz="914400">
                <a:buClr>
                  <a:srgbClr val="000000"/>
                </a:buClr>
                <a:buFont typeface="Times"/>
                <a:defRPr sz="30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t> H — H</a:t>
              </a:r>
            </a:p>
            <a:p>
              <a:pPr marL="40639" marR="40639" algn="ctr" defTabSz="914400">
                <a:buClr>
                  <a:srgbClr val="E02116"/>
                </a:buClr>
                <a:buFont typeface="Times"/>
                <a:defRPr sz="2800" b="1">
                  <a:solidFill>
                    <a:srgbClr val="E02116"/>
                  </a:solidFill>
                  <a:uFill>
                    <a:solidFill>
                      <a:srgbClr val="E02116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Orbitale molecolare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133" name="Raggruppa"/>
          <p:cNvGrpSpPr/>
          <p:nvPr/>
        </p:nvGrpSpPr>
        <p:grpSpPr>
          <a:xfrm>
            <a:off x="0" y="4749800"/>
            <a:ext cx="8928100" cy="2108200"/>
            <a:chOff x="0" y="0"/>
            <a:chExt cx="8928100" cy="2108200"/>
          </a:xfrm>
        </p:grpSpPr>
        <p:sp>
          <p:nvSpPr>
            <p:cNvPr id="131" name="Esempio 2: due orbitali p"/>
            <p:cNvSpPr txBox="1"/>
            <p:nvPr/>
          </p:nvSpPr>
          <p:spPr>
            <a:xfrm>
              <a:off x="0" y="76200"/>
              <a:ext cx="2070100" cy="77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Esempio 2: due orbitali p</a:t>
              </a:r>
            </a:p>
          </p:txBody>
        </p:sp>
        <p:pic>
          <p:nvPicPr>
            <p:cNvPr id="132" name="image.pdf" descr="image.pd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0"/>
              <a:ext cx="6642100" cy="210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Essi si possono ottenere anche in seguito alla sovrapposizione di un orbitale s e un orbitale p oppure di due orbitali p, sempre orientati lungo il loro asse."/>
          <p:cNvSpPr txBox="1"/>
          <p:nvPr/>
        </p:nvSpPr>
        <p:spPr>
          <a:xfrm>
            <a:off x="685800" y="0"/>
            <a:ext cx="8001000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2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Essi si possono ottenere anche in seguito alla sovrapposizione di un orbitale s e un orbitale p oppure di due orbitali p, sempre orientati lungo il loro asse.</a:t>
            </a:r>
          </a:p>
        </p:txBody>
      </p:sp>
      <p:grpSp>
        <p:nvGrpSpPr>
          <p:cNvPr id="137" name="Raggruppa"/>
          <p:cNvGrpSpPr/>
          <p:nvPr/>
        </p:nvGrpSpPr>
        <p:grpSpPr>
          <a:xfrm>
            <a:off x="0" y="1371600"/>
            <a:ext cx="9144000" cy="2781300"/>
            <a:chOff x="0" y="0"/>
            <a:chExt cx="9144000" cy="2781300"/>
          </a:xfrm>
        </p:grpSpPr>
        <p:sp>
          <p:nvSpPr>
            <p:cNvPr id="135" name="Esempio 1 : un orbitale s…"/>
            <p:cNvSpPr txBox="1"/>
            <p:nvPr/>
          </p:nvSpPr>
          <p:spPr>
            <a:xfrm>
              <a:off x="0" y="152400"/>
              <a:ext cx="2133600" cy="11173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Esempio 1 : un orbitale s</a:t>
              </a:r>
            </a:p>
            <a:p>
              <a: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 un orbitale p</a:t>
              </a:r>
            </a:p>
          </p:txBody>
        </p:sp>
        <p:pic>
          <p:nvPicPr>
            <p:cNvPr id="136" name="image.pdf" descr="image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4100" y="0"/>
              <a:ext cx="6819900" cy="278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778750" y="762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40" name="Il legame covalente tra due atomi può risultare:"/>
          <p:cNvSpPr txBox="1"/>
          <p:nvPr/>
        </p:nvSpPr>
        <p:spPr>
          <a:xfrm>
            <a:off x="609600" y="854075"/>
            <a:ext cx="792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Il legame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covalente</a:t>
            </a:r>
            <a:r>
              <a:t> tra due atomi può risultare:</a:t>
            </a:r>
          </a:p>
        </p:txBody>
      </p:sp>
      <p:sp>
        <p:nvSpPr>
          <p:cNvPr id="141" name="Legami semplici, doppi e tripli"/>
          <p:cNvSpPr txBox="1"/>
          <p:nvPr/>
        </p:nvSpPr>
        <p:spPr>
          <a:xfrm>
            <a:off x="711200" y="190500"/>
            <a:ext cx="7620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700"/>
              </a:spcBef>
              <a:buClr>
                <a:srgbClr val="434ED6"/>
              </a:buClr>
              <a:buFont typeface="Times"/>
              <a:defRPr sz="2800"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Legami semplici, doppi e tripli</a:t>
            </a:r>
          </a:p>
        </p:txBody>
      </p:sp>
      <p:sp>
        <p:nvSpPr>
          <p:cNvPr id="142" name="- semplice (1 coppia e- condivisa)…"/>
          <p:cNvSpPr txBox="1"/>
          <p:nvPr/>
        </p:nvSpPr>
        <p:spPr>
          <a:xfrm>
            <a:off x="609600" y="1295400"/>
            <a:ext cx="79248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-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semplice</a:t>
            </a:r>
            <a:r>
              <a:t> (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t> coppia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baseline="29999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t> condivisa)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-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doppio</a:t>
            </a:r>
            <a:r>
              <a:t>    (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t> coppie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baseline="29999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t> condivise)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-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triplo      </a:t>
            </a:r>
            <a:r>
              <a:t>(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t> coppie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baseline="29999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t> condivise)</a:t>
            </a:r>
          </a:p>
        </p:txBody>
      </p:sp>
      <p:sp>
        <p:nvSpPr>
          <p:cNvPr id="143" name="In ogni caso gli elementi coinvolti nel legame raggiungono la configurazione stabile dell’ottetto"/>
          <p:cNvSpPr txBox="1"/>
          <p:nvPr/>
        </p:nvSpPr>
        <p:spPr>
          <a:xfrm>
            <a:off x="609600" y="2590800"/>
            <a:ext cx="7924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In ogni caso gli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elementi coinvolti nel legame</a:t>
            </a:r>
            <a:r>
              <a:t> raggiungono la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configurazione stabile dell’ottetto</a:t>
            </a:r>
          </a:p>
        </p:txBody>
      </p:sp>
      <p:grpSp>
        <p:nvGrpSpPr>
          <p:cNvPr id="156" name="Raggruppa"/>
          <p:cNvGrpSpPr/>
          <p:nvPr/>
        </p:nvGrpSpPr>
        <p:grpSpPr>
          <a:xfrm rot="7006">
            <a:off x="671650" y="3257648"/>
            <a:ext cx="8001001" cy="3312286"/>
            <a:chOff x="0" y="0"/>
            <a:chExt cx="8001000" cy="3312285"/>
          </a:xfrm>
        </p:grpSpPr>
        <p:grpSp>
          <p:nvGrpSpPr>
            <p:cNvPr id="151" name="Raggruppa"/>
            <p:cNvGrpSpPr/>
            <p:nvPr/>
          </p:nvGrpSpPr>
          <p:grpSpPr>
            <a:xfrm>
              <a:off x="0" y="0"/>
              <a:ext cx="8001000" cy="2999720"/>
              <a:chOff x="0" y="0"/>
              <a:chExt cx="8001000" cy="2999719"/>
            </a:xfrm>
          </p:grpSpPr>
          <p:sp>
            <p:nvSpPr>
              <p:cNvPr id="144" name="Esempi…"/>
              <p:cNvSpPr/>
              <p:nvPr/>
            </p:nvSpPr>
            <p:spPr>
              <a:xfrm>
                <a:off x="76200" y="0"/>
                <a:ext cx="7924800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marL="40639" marR="40639" algn="just" defTabSz="914400">
                  <a:spcBef>
                    <a:spcPts val="1400"/>
                  </a:spcBef>
                  <a:buClr>
                    <a:srgbClr val="FF4C00"/>
                  </a:buClr>
                  <a:buFont typeface="Times"/>
                  <a:tabLst>
                    <a:tab pos="3086100" algn="l"/>
                    <a:tab pos="4610100" algn="l"/>
                  </a:tabLst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Esempi</a:t>
                </a:r>
              </a:p>
              <a:p>
                <a:pPr marL="40639" marR="40639" algn="just" defTabSz="914400">
                  <a:spcBef>
                    <a:spcPts val="700"/>
                  </a:spcBef>
                  <a:buClr>
                    <a:srgbClr val="000000"/>
                  </a:buClr>
                  <a:buFont typeface="Times"/>
                  <a:tabLst>
                    <a:tab pos="3086100" algn="l"/>
                    <a:tab pos="4610100" algn="l"/>
                  </a:tabLst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 + 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H ---&gt; H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sz="12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H	H—H	(</a:t>
                </a:r>
                <a:r>
                  <a:rPr b="1" i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legame semplice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  <a:p>
                <a:pPr marL="40639" marR="40639" defTabSz="914400">
                  <a:buClr>
                    <a:srgbClr val="000000"/>
                  </a:buClr>
                  <a:buFont typeface="Times"/>
                  <a:tabLst>
                    <a:tab pos="3086100" algn="l"/>
                    <a:tab pos="4610100" algn="l"/>
                  </a:tabLst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 + 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F  ---&gt; H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sz="12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sz="18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•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F	H—F	(</a:t>
                </a:r>
                <a:r>
                  <a:rPr b="1" i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legame semplice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  <a:p>
                <a:pPr marL="40639" marR="40639" defTabSz="914400">
                  <a:spcBef>
                    <a:spcPts val="700"/>
                  </a:spcBef>
                  <a:buClr>
                    <a:srgbClr val="000000"/>
                  </a:buClr>
                  <a:buFont typeface="Times"/>
                  <a:tabLst>
                    <a:tab pos="3086100" algn="l"/>
                    <a:tab pos="4610100" algn="l"/>
                  </a:tabLst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+ 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O ---&gt; O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sz="12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O	O—O	(</a:t>
                </a:r>
                <a:r>
                  <a:rPr b="1" i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legame doppio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  <a:p>
                <a:pPr marL="40639" marR="40639" defTabSz="914400">
                  <a:buClr>
                    <a:srgbClr val="000000"/>
                  </a:buClr>
                  <a:buFont typeface="Times"/>
                  <a:tabLst>
                    <a:tab pos="3086100" algn="l"/>
                    <a:tab pos="4610100" algn="l"/>
                  </a:tabLst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 + 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O ---&gt;  C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sz="12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O	C—O	(</a:t>
                </a:r>
                <a:r>
                  <a:rPr b="1" i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legame doppio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  <a:p>
                <a:pPr marL="40639" marR="40639" defTabSz="914400">
                  <a:spcBef>
                    <a:spcPts val="700"/>
                  </a:spcBef>
                  <a:buClr>
                    <a:srgbClr val="000000"/>
                  </a:buClr>
                  <a:buFont typeface="Times"/>
                  <a:tabLst>
                    <a:tab pos="3086100" algn="l"/>
                    <a:tab pos="4610100" algn="l"/>
                  </a:tabLst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N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 + 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N ---&gt; N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sz="12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N	N—N	 (</a:t>
                </a:r>
                <a:r>
                  <a:rPr b="1" i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legame triplo</a:t>
                </a:r>
                <a:r>
                  <a:rPr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145" name="."/>
              <p:cNvSpPr/>
              <p:nvPr/>
            </p:nvSpPr>
            <p:spPr>
              <a:xfrm>
                <a:off x="177899" y="1666522"/>
                <a:ext cx="320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marL="40639" marR="40639" defTabSz="914400"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.</a:t>
                </a:r>
              </a:p>
            </p:txBody>
          </p:sp>
          <p:sp>
            <p:nvSpPr>
              <p:cNvPr id="146" name="."/>
              <p:cNvSpPr/>
              <p:nvPr/>
            </p:nvSpPr>
            <p:spPr>
              <a:xfrm>
                <a:off x="919818" y="172971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marL="40639" marR="40639" defTabSz="914400"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.</a:t>
                </a:r>
              </a:p>
            </p:txBody>
          </p:sp>
          <p:sp>
            <p:nvSpPr>
              <p:cNvPr id="147" name="."/>
              <p:cNvSpPr/>
              <p:nvPr/>
            </p:nvSpPr>
            <p:spPr>
              <a:xfrm>
                <a:off x="3517900" y="1374874"/>
                <a:ext cx="27355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marL="40639" marR="40639" defTabSz="914400"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.</a:t>
                </a:r>
              </a:p>
            </p:txBody>
          </p:sp>
          <p:sp>
            <p:nvSpPr>
              <p:cNvPr id="148" name=".…"/>
              <p:cNvSpPr/>
              <p:nvPr/>
            </p:nvSpPr>
            <p:spPr>
              <a:xfrm>
                <a:off x="0" y="1528067"/>
                <a:ext cx="19050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marL="40639" marR="40639" defTabSz="914400">
                  <a:lnSpc>
                    <a:spcPct val="80000"/>
                  </a:lnSpc>
                  <a:spcBef>
                    <a:spcPts val="1400"/>
                  </a:spcBef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.</a:t>
                </a:r>
              </a:p>
              <a:p>
                <a:pPr marL="40639" marR="40639" defTabSz="914400">
                  <a:lnSpc>
                    <a:spcPct val="80000"/>
                  </a:lnSpc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.</a:t>
                </a:r>
              </a:p>
            </p:txBody>
          </p:sp>
          <p:sp>
            <p:nvSpPr>
              <p:cNvPr id="149" name=".…"/>
              <p:cNvSpPr/>
              <p:nvPr/>
            </p:nvSpPr>
            <p:spPr>
              <a:xfrm>
                <a:off x="1758950" y="1444625"/>
                <a:ext cx="190500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marL="40639" marR="40639" defTabSz="914400">
                  <a:lnSpc>
                    <a:spcPct val="80000"/>
                  </a:lnSpc>
                  <a:spcBef>
                    <a:spcPts val="1400"/>
                  </a:spcBef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.</a:t>
                </a:r>
              </a:p>
              <a:p>
                <a:pPr marL="40639" marR="40639" defTabSz="914400">
                  <a:lnSpc>
                    <a:spcPct val="80000"/>
                  </a:lnSpc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.</a:t>
                </a:r>
              </a:p>
            </p:txBody>
          </p:sp>
          <p:sp>
            <p:nvSpPr>
              <p:cNvPr id="150" name="."/>
              <p:cNvSpPr/>
              <p:nvPr/>
            </p:nvSpPr>
            <p:spPr>
              <a:xfrm>
                <a:off x="2215058" y="1729581"/>
                <a:ext cx="4030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marL="40639" marR="40639" defTabSz="914400">
                  <a:buClr>
                    <a:srgbClr val="FF4C00"/>
                  </a:buClr>
                  <a:buFont typeface="Times"/>
                  <a:defRPr sz="2400" b="1">
                    <a:solidFill>
                      <a:srgbClr val="FF4C00"/>
                    </a:solidFill>
                    <a:uFill>
                      <a:solidFill>
                        <a:srgbClr val="FF4C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.</a:t>
                </a:r>
              </a:p>
            </p:txBody>
          </p:sp>
        </p:grpSp>
        <p:sp>
          <p:nvSpPr>
            <p:cNvPr id="152" name="—"/>
            <p:cNvSpPr/>
            <p:nvPr/>
          </p:nvSpPr>
          <p:spPr>
            <a:xfrm>
              <a:off x="3357264" y="11363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—</a:t>
              </a:r>
            </a:p>
          </p:txBody>
        </p:sp>
        <p:sp>
          <p:nvSpPr>
            <p:cNvPr id="153" name="—"/>
            <p:cNvSpPr/>
            <p:nvPr/>
          </p:nvSpPr>
          <p:spPr>
            <a:xfrm>
              <a:off x="3357264" y="148679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—</a:t>
              </a:r>
            </a:p>
          </p:txBody>
        </p:sp>
        <p:sp>
          <p:nvSpPr>
            <p:cNvPr id="154" name="—"/>
            <p:cNvSpPr/>
            <p:nvPr/>
          </p:nvSpPr>
          <p:spPr>
            <a:xfrm>
              <a:off x="3334940" y="1927234"/>
              <a:ext cx="4664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—</a:t>
              </a:r>
            </a:p>
          </p:txBody>
        </p:sp>
        <p:sp>
          <p:nvSpPr>
            <p:cNvPr id="155" name="—"/>
            <p:cNvSpPr/>
            <p:nvPr/>
          </p:nvSpPr>
          <p:spPr>
            <a:xfrm>
              <a:off x="3357264" y="204228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—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2" grpId="2" animBg="1" advAuto="0"/>
      <p:bldP spid="143" grpId="3" animBg="1" advAuto="0"/>
      <p:bldP spid="156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778750" y="762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59" name="Come si forma il legame covalente doppio o triplo?"/>
          <p:cNvSpPr txBox="1"/>
          <p:nvPr/>
        </p:nvSpPr>
        <p:spPr>
          <a:xfrm>
            <a:off x="609600" y="101600"/>
            <a:ext cx="792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Come si forma il legame covalente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doppio o triplo?</a:t>
            </a:r>
          </a:p>
        </p:txBody>
      </p:sp>
      <p:sp>
        <p:nvSpPr>
          <p:cNvPr id="160" name="Esempio di legame doppio tra due atomi di ossigeno"/>
          <p:cNvSpPr txBox="1"/>
          <p:nvPr/>
        </p:nvSpPr>
        <p:spPr>
          <a:xfrm>
            <a:off x="609600" y="558800"/>
            <a:ext cx="792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FF4C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Esempio di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legame</a:t>
            </a:r>
            <a:r>
              <a: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doppio</a:t>
            </a:r>
            <a:r>
              <a: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 tra due atomi di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ossigeno</a:t>
            </a:r>
          </a:p>
        </p:txBody>
      </p:sp>
      <p:grpSp>
        <p:nvGrpSpPr>
          <p:cNvPr id="185" name="Raggruppa"/>
          <p:cNvGrpSpPr/>
          <p:nvPr/>
        </p:nvGrpSpPr>
        <p:grpSpPr>
          <a:xfrm>
            <a:off x="609600" y="1054100"/>
            <a:ext cx="7924800" cy="482600"/>
            <a:chOff x="0" y="0"/>
            <a:chExt cx="7924800" cy="482600"/>
          </a:xfrm>
        </p:grpSpPr>
        <p:sp>
          <p:nvSpPr>
            <p:cNvPr id="161" name="O     O…"/>
            <p:cNvSpPr/>
            <p:nvPr/>
          </p:nvSpPr>
          <p:spPr>
            <a:xfrm>
              <a:off x="0" y="101600"/>
              <a:ext cx="79248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algn="just" defTabSz="914400">
                <a:spcBef>
                  <a:spcPts val="1400"/>
                </a:spcBef>
                <a:buClr>
                  <a:srgbClr val="000000"/>
                </a:buClr>
                <a:buFont typeface="Times"/>
                <a:tabLst>
                  <a:tab pos="800100" algn="ctr"/>
                  <a:tab pos="1765300" algn="ctr"/>
                  <a:tab pos="4229100" algn="ctr"/>
                  <a:tab pos="5181600" algn="ctr"/>
                  <a:tab pos="6134100" algn="r"/>
                  <a:tab pos="6438900" algn="l"/>
                </a:tabLst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					O</a:t>
              </a:r>
            </a:p>
            <a:p>
              <a:pPr marL="40639" marR="40639" algn="just" defTabSz="914400">
                <a:buClr>
                  <a:srgbClr val="434ED6"/>
                </a:buClr>
                <a:buFont typeface="Times"/>
                <a:tabLst>
                  <a:tab pos="800100" algn="ctr"/>
                  <a:tab pos="1765300" algn="ctr"/>
                  <a:tab pos="4229100" algn="ctr"/>
                  <a:tab pos="5181600" algn="ctr"/>
                  <a:tab pos="6134100" algn="r"/>
                  <a:tab pos="6438900" algn="l"/>
                </a:tabLst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b="1">
                  <a:solidFill>
                    <a:srgbClr val="434ED6"/>
                  </a:solidFill>
                  <a:uFill>
                    <a:solidFill>
                      <a:srgbClr val="434ED6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1" i="1">
                  <a:latin typeface="Times New Roman"/>
                  <a:ea typeface="Times New Roman"/>
                  <a:cs typeface="Times New Roman"/>
                  <a:sym typeface="Times New Roman"/>
                </a:rPr>
                <a:t>2s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1" i="1">
                  <a:latin typeface="Times New Roman"/>
                  <a:ea typeface="Times New Roman"/>
                  <a:cs typeface="Times New Roman"/>
                  <a:sym typeface="Times New Roman"/>
                </a:rPr>
                <a:t>2p	2p	2s</a:t>
              </a:r>
            </a:p>
          </p:txBody>
        </p:sp>
        <p:grpSp>
          <p:nvGrpSpPr>
            <p:cNvPr id="172" name="Raggruppa"/>
            <p:cNvGrpSpPr/>
            <p:nvPr/>
          </p:nvGrpSpPr>
          <p:grpSpPr>
            <a:xfrm>
              <a:off x="681037" y="25400"/>
              <a:ext cx="1693863" cy="439738"/>
              <a:chOff x="0" y="0"/>
              <a:chExt cx="1693862" cy="439737"/>
            </a:xfrm>
          </p:grpSpPr>
          <p:sp>
            <p:nvSpPr>
              <p:cNvPr id="162" name="Rettangolo"/>
              <p:cNvSpPr/>
              <p:nvPr/>
            </p:nvSpPr>
            <p:spPr>
              <a:xfrm>
                <a:off x="0" y="134937"/>
                <a:ext cx="381000" cy="304801"/>
              </a:xfrm>
              <a:prstGeom prst="rect">
                <a:avLst/>
              </a:prstGeom>
              <a:solidFill>
                <a:srgbClr val="D4FDD5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endParaRPr/>
              </a:p>
            </p:txBody>
          </p:sp>
          <p:sp>
            <p:nvSpPr>
              <p:cNvPr id="163" name="Linea"/>
              <p:cNvSpPr/>
              <p:nvPr/>
            </p:nvSpPr>
            <p:spPr>
              <a:xfrm>
                <a:off x="127000" y="176212"/>
                <a:ext cx="1588" cy="228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Linea"/>
              <p:cNvSpPr/>
              <p:nvPr/>
            </p:nvSpPr>
            <p:spPr>
              <a:xfrm>
                <a:off x="254000" y="163512"/>
                <a:ext cx="1588" cy="228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Rettangolo"/>
              <p:cNvSpPr/>
              <p:nvPr/>
            </p:nvSpPr>
            <p:spPr>
              <a:xfrm>
                <a:off x="550862" y="0"/>
                <a:ext cx="1143001" cy="304800"/>
              </a:xfrm>
              <a:prstGeom prst="rect">
                <a:avLst/>
              </a:prstGeom>
              <a:solidFill>
                <a:srgbClr val="D4FDD5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endParaRPr/>
              </a:p>
            </p:txBody>
          </p:sp>
          <p:sp>
            <p:nvSpPr>
              <p:cNvPr id="166" name="Linea"/>
              <p:cNvSpPr/>
              <p:nvPr/>
            </p:nvSpPr>
            <p:spPr>
              <a:xfrm>
                <a:off x="931862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Linea"/>
              <p:cNvSpPr/>
              <p:nvPr/>
            </p:nvSpPr>
            <p:spPr>
              <a:xfrm>
                <a:off x="1312862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Linea"/>
              <p:cNvSpPr/>
              <p:nvPr/>
            </p:nvSpPr>
            <p:spPr>
              <a:xfrm>
                <a:off x="677862" y="412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Linea"/>
              <p:cNvSpPr/>
              <p:nvPr/>
            </p:nvSpPr>
            <p:spPr>
              <a:xfrm>
                <a:off x="804862" y="285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Linea"/>
              <p:cNvSpPr/>
              <p:nvPr/>
            </p:nvSpPr>
            <p:spPr>
              <a:xfrm>
                <a:off x="1109662" y="285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Linea"/>
              <p:cNvSpPr/>
              <p:nvPr/>
            </p:nvSpPr>
            <p:spPr>
              <a:xfrm>
                <a:off x="1503362" y="285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" name="Raggruppa"/>
            <p:cNvGrpSpPr/>
            <p:nvPr/>
          </p:nvGrpSpPr>
          <p:grpSpPr>
            <a:xfrm>
              <a:off x="3695700" y="0"/>
              <a:ext cx="1727200" cy="482600"/>
              <a:chOff x="0" y="0"/>
              <a:chExt cx="1727200" cy="482600"/>
            </a:xfrm>
          </p:grpSpPr>
          <p:grpSp>
            <p:nvGrpSpPr>
              <p:cNvPr id="176" name="Raggruppa"/>
              <p:cNvGrpSpPr/>
              <p:nvPr/>
            </p:nvGrpSpPr>
            <p:grpSpPr>
              <a:xfrm>
                <a:off x="1346200" y="177800"/>
                <a:ext cx="381000" cy="304800"/>
                <a:chOff x="0" y="0"/>
                <a:chExt cx="381000" cy="304800"/>
              </a:xfrm>
            </p:grpSpPr>
            <p:sp>
              <p:nvSpPr>
                <p:cNvPr id="173" name="Rettangolo"/>
                <p:cNvSpPr/>
                <p:nvPr/>
              </p:nvSpPr>
              <p:spPr>
                <a:xfrm>
                  <a:off x="0" y="0"/>
                  <a:ext cx="381000" cy="304800"/>
                </a:xfrm>
                <a:prstGeom prst="rect">
                  <a:avLst/>
                </a:prstGeom>
                <a:solidFill>
                  <a:srgbClr val="D4FDD5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+mn-lt"/>
                      <a:ea typeface="+mn-ea"/>
                      <a:cs typeface="+mn-c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174" name="Linea"/>
                <p:cNvSpPr/>
                <p:nvPr/>
              </p:nvSpPr>
              <p:spPr>
                <a:xfrm>
                  <a:off x="127000" y="41275"/>
                  <a:ext cx="1588" cy="228600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5" name="Linea"/>
                <p:cNvSpPr/>
                <p:nvPr/>
              </p:nvSpPr>
              <p:spPr>
                <a:xfrm>
                  <a:off x="254000" y="28575"/>
                  <a:ext cx="1588" cy="228600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77" name="Rettangolo"/>
              <p:cNvSpPr/>
              <p:nvPr/>
            </p:nvSpPr>
            <p:spPr>
              <a:xfrm>
                <a:off x="0" y="0"/>
                <a:ext cx="1143000" cy="304800"/>
              </a:xfrm>
              <a:prstGeom prst="rect">
                <a:avLst/>
              </a:prstGeom>
              <a:solidFill>
                <a:srgbClr val="D4FDD5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endParaRPr/>
              </a:p>
            </p:txBody>
          </p:sp>
          <p:sp>
            <p:nvSpPr>
              <p:cNvPr id="178" name="Linea"/>
              <p:cNvSpPr/>
              <p:nvPr/>
            </p:nvSpPr>
            <p:spPr>
              <a:xfrm>
                <a:off x="381000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Linea"/>
              <p:cNvSpPr/>
              <p:nvPr/>
            </p:nvSpPr>
            <p:spPr>
              <a:xfrm>
                <a:off x="762000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Linea"/>
              <p:cNvSpPr/>
              <p:nvPr/>
            </p:nvSpPr>
            <p:spPr>
              <a:xfrm>
                <a:off x="889000" y="412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Linea"/>
              <p:cNvSpPr/>
              <p:nvPr/>
            </p:nvSpPr>
            <p:spPr>
              <a:xfrm>
                <a:off x="1016000" y="285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Linea"/>
              <p:cNvSpPr/>
              <p:nvPr/>
            </p:nvSpPr>
            <p:spPr>
              <a:xfrm>
                <a:off x="203200" y="285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Linea"/>
              <p:cNvSpPr/>
              <p:nvPr/>
            </p:nvSpPr>
            <p:spPr>
              <a:xfrm>
                <a:off x="584200" y="285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6" name="Il primo orbitale σ si forma lungo l’asse internucleare"/>
          <p:cNvSpPr txBox="1"/>
          <p:nvPr/>
        </p:nvSpPr>
        <p:spPr>
          <a:xfrm>
            <a:off x="609600" y="1981200"/>
            <a:ext cx="7924800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Il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primo</a:t>
            </a:r>
            <a:r>
              <a:t> orbitale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s</a:t>
            </a:r>
            <a:r>
              <a:t> si forma lungo l’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asse</a:t>
            </a:r>
            <a:r>
              <a:t>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internucleare</a:t>
            </a:r>
          </a:p>
        </p:txBody>
      </p:sp>
      <p:sp>
        <p:nvSpPr>
          <p:cNvPr id="187" name="Il secondo orbitale si forma dalla combinazione laterale degli altri due orbitali 2p. Si ottiene un orbitale molecolare π"/>
          <p:cNvSpPr txBox="1"/>
          <p:nvPr/>
        </p:nvSpPr>
        <p:spPr>
          <a:xfrm>
            <a:off x="609600" y="3733800"/>
            <a:ext cx="7924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Il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secondo </a:t>
            </a:r>
            <a:r>
              <a:t>orbitale si forma dalla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combinazione laterale</a:t>
            </a:r>
            <a:r>
              <a:t> degli altri due orbitali 2p. Si ottiene un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orbitale molecolare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</a:p>
        </p:txBody>
      </p:sp>
      <p:grpSp>
        <p:nvGrpSpPr>
          <p:cNvPr id="211" name="Raggruppa"/>
          <p:cNvGrpSpPr/>
          <p:nvPr/>
        </p:nvGrpSpPr>
        <p:grpSpPr>
          <a:xfrm>
            <a:off x="533400" y="2260600"/>
            <a:ext cx="8128000" cy="1333500"/>
            <a:chOff x="0" y="0"/>
            <a:chExt cx="8128000" cy="1333500"/>
          </a:xfrm>
        </p:grpSpPr>
        <p:sp>
          <p:nvSpPr>
            <p:cNvPr id="188" name="Orb molec σ"/>
            <p:cNvSpPr txBox="1"/>
            <p:nvPr/>
          </p:nvSpPr>
          <p:spPr>
            <a:xfrm>
              <a:off x="6022975" y="0"/>
              <a:ext cx="1600200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1800" b="1" i="1">
                  <a:latin typeface="Times New Roman"/>
                  <a:ea typeface="Times New Roman"/>
                  <a:cs typeface="Times New Roman"/>
                  <a:sym typeface="Times New Roman"/>
                </a:rPr>
                <a:t>Orb molec </a:t>
              </a:r>
              <a:r>
                <a:rPr>
                  <a:solidFill>
                    <a:srgbClr val="434ED6"/>
                  </a:solidFill>
                  <a:uFill>
                    <a:solidFill>
                      <a:srgbClr val="434ED6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s</a:t>
              </a:r>
            </a:p>
          </p:txBody>
        </p:sp>
        <p:sp>
          <p:nvSpPr>
            <p:cNvPr id="189" name="Ovale"/>
            <p:cNvSpPr/>
            <p:nvPr/>
          </p:nvSpPr>
          <p:spPr>
            <a:xfrm rot="10800000">
              <a:off x="1077912" y="627062"/>
              <a:ext cx="906463" cy="4826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0" name="Ovale"/>
            <p:cNvSpPr/>
            <p:nvPr/>
          </p:nvSpPr>
          <p:spPr>
            <a:xfrm rot="10800000">
              <a:off x="152400" y="627062"/>
              <a:ext cx="906463" cy="4826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1" name="•"/>
            <p:cNvSpPr txBox="1"/>
            <p:nvPr/>
          </p:nvSpPr>
          <p:spPr>
            <a:xfrm rot="10800000">
              <a:off x="996950" y="605209"/>
              <a:ext cx="152400" cy="513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192" name="Ovale"/>
            <p:cNvSpPr/>
            <p:nvPr/>
          </p:nvSpPr>
          <p:spPr>
            <a:xfrm>
              <a:off x="2438400" y="581025"/>
              <a:ext cx="906463" cy="482600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3" name="Ovale"/>
            <p:cNvSpPr/>
            <p:nvPr/>
          </p:nvSpPr>
          <p:spPr>
            <a:xfrm>
              <a:off x="3363912" y="581025"/>
              <a:ext cx="906463" cy="482600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4" name="•"/>
            <p:cNvSpPr txBox="1"/>
            <p:nvPr/>
          </p:nvSpPr>
          <p:spPr>
            <a:xfrm>
              <a:off x="3275012" y="571500"/>
              <a:ext cx="152401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195" name="+"/>
            <p:cNvSpPr txBox="1"/>
            <p:nvPr/>
          </p:nvSpPr>
          <p:spPr>
            <a:xfrm>
              <a:off x="2014537" y="571500"/>
              <a:ext cx="372044" cy="517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30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96" name="Ovale"/>
            <p:cNvSpPr/>
            <p:nvPr/>
          </p:nvSpPr>
          <p:spPr>
            <a:xfrm>
              <a:off x="6007100" y="342900"/>
              <a:ext cx="1447800" cy="990600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7" name="Ovale"/>
            <p:cNvSpPr/>
            <p:nvPr/>
          </p:nvSpPr>
          <p:spPr>
            <a:xfrm>
              <a:off x="5448300" y="685800"/>
              <a:ext cx="533400" cy="304800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8" name="Ovale"/>
            <p:cNvSpPr/>
            <p:nvPr/>
          </p:nvSpPr>
          <p:spPr>
            <a:xfrm>
              <a:off x="7467600" y="685800"/>
              <a:ext cx="533400" cy="304800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199" name="•"/>
            <p:cNvSpPr txBox="1"/>
            <p:nvPr/>
          </p:nvSpPr>
          <p:spPr>
            <a:xfrm>
              <a:off x="5935662" y="571500"/>
              <a:ext cx="172766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00" name="•"/>
            <p:cNvSpPr txBox="1"/>
            <p:nvPr/>
          </p:nvSpPr>
          <p:spPr>
            <a:xfrm>
              <a:off x="7396162" y="584200"/>
              <a:ext cx="172766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01" name="Orb at 2p"/>
            <p:cNvSpPr txBox="1"/>
            <p:nvPr/>
          </p:nvSpPr>
          <p:spPr>
            <a:xfrm>
              <a:off x="555625" y="61912"/>
              <a:ext cx="1044003" cy="35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1800" b="1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Orb at 2p</a:t>
              </a:r>
            </a:p>
          </p:txBody>
        </p:sp>
        <p:sp>
          <p:nvSpPr>
            <p:cNvPr id="202" name="Orb at 2p"/>
            <p:cNvSpPr txBox="1"/>
            <p:nvPr/>
          </p:nvSpPr>
          <p:spPr>
            <a:xfrm>
              <a:off x="2816225" y="61912"/>
              <a:ext cx="1044003" cy="35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1800" b="1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Orb at 2p</a:t>
              </a:r>
            </a:p>
          </p:txBody>
        </p:sp>
        <p:sp>
          <p:nvSpPr>
            <p:cNvPr id="203" name="Linea"/>
            <p:cNvSpPr/>
            <p:nvPr/>
          </p:nvSpPr>
          <p:spPr>
            <a:xfrm>
              <a:off x="5308600" y="838200"/>
              <a:ext cx="281940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Linea"/>
            <p:cNvSpPr/>
            <p:nvPr/>
          </p:nvSpPr>
          <p:spPr>
            <a:xfrm>
              <a:off x="0" y="850900"/>
              <a:ext cx="205740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Linea"/>
            <p:cNvSpPr/>
            <p:nvPr/>
          </p:nvSpPr>
          <p:spPr>
            <a:xfrm>
              <a:off x="2311400" y="850900"/>
              <a:ext cx="205740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="/>
            <p:cNvSpPr txBox="1"/>
            <p:nvPr/>
          </p:nvSpPr>
          <p:spPr>
            <a:xfrm>
              <a:off x="4724400" y="544512"/>
              <a:ext cx="165100" cy="517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30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=</a:t>
              </a:r>
            </a:p>
          </p:txBody>
        </p:sp>
        <p:sp>
          <p:nvSpPr>
            <p:cNvPr id="207" name="."/>
            <p:cNvSpPr txBox="1"/>
            <p:nvPr/>
          </p:nvSpPr>
          <p:spPr>
            <a:xfrm>
              <a:off x="514350" y="661987"/>
              <a:ext cx="231140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08" name="."/>
            <p:cNvSpPr txBox="1"/>
            <p:nvPr/>
          </p:nvSpPr>
          <p:spPr>
            <a:xfrm>
              <a:off x="2711450" y="446087"/>
              <a:ext cx="231140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09" name="."/>
            <p:cNvSpPr txBox="1"/>
            <p:nvPr/>
          </p:nvSpPr>
          <p:spPr>
            <a:xfrm>
              <a:off x="6292850" y="738187"/>
              <a:ext cx="231140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10" name="."/>
            <p:cNvSpPr txBox="1"/>
            <p:nvPr/>
          </p:nvSpPr>
          <p:spPr>
            <a:xfrm>
              <a:off x="6750050" y="319087"/>
              <a:ext cx="231140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</p:grpSp>
      <p:grpSp>
        <p:nvGrpSpPr>
          <p:cNvPr id="234" name="Raggruppa"/>
          <p:cNvGrpSpPr/>
          <p:nvPr/>
        </p:nvGrpSpPr>
        <p:grpSpPr>
          <a:xfrm>
            <a:off x="990600" y="4470400"/>
            <a:ext cx="7670800" cy="2348707"/>
            <a:chOff x="0" y="0"/>
            <a:chExt cx="7670800" cy="2348706"/>
          </a:xfrm>
        </p:grpSpPr>
        <p:sp>
          <p:nvSpPr>
            <p:cNvPr id="212" name="Ovale"/>
            <p:cNvSpPr/>
            <p:nvPr/>
          </p:nvSpPr>
          <p:spPr>
            <a:xfrm rot="5400000">
              <a:off x="126206" y="600868"/>
              <a:ext cx="906463" cy="4826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13" name="Ovale"/>
            <p:cNvSpPr/>
            <p:nvPr/>
          </p:nvSpPr>
          <p:spPr>
            <a:xfrm rot="5400000">
              <a:off x="115093" y="1553368"/>
              <a:ext cx="906464" cy="4826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14" name="•"/>
            <p:cNvSpPr txBox="1"/>
            <p:nvPr/>
          </p:nvSpPr>
          <p:spPr>
            <a:xfrm rot="10800000">
              <a:off x="507999" y="1076697"/>
              <a:ext cx="152401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15" name="+"/>
            <p:cNvSpPr txBox="1"/>
            <p:nvPr/>
          </p:nvSpPr>
          <p:spPr>
            <a:xfrm>
              <a:off x="1557337" y="990600"/>
              <a:ext cx="372044" cy="517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30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216" name="•"/>
            <p:cNvSpPr txBox="1"/>
            <p:nvPr/>
          </p:nvSpPr>
          <p:spPr>
            <a:xfrm>
              <a:off x="5478462" y="990600"/>
              <a:ext cx="172766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17" name="•"/>
            <p:cNvSpPr txBox="1"/>
            <p:nvPr/>
          </p:nvSpPr>
          <p:spPr>
            <a:xfrm>
              <a:off x="6938962" y="1003300"/>
              <a:ext cx="172766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18" name="Orb at 2p"/>
            <p:cNvSpPr txBox="1"/>
            <p:nvPr/>
          </p:nvSpPr>
          <p:spPr>
            <a:xfrm>
              <a:off x="0" y="38100"/>
              <a:ext cx="1219200" cy="358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1800" b="1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Orb at 2p</a:t>
              </a:r>
            </a:p>
          </p:txBody>
        </p:sp>
        <p:sp>
          <p:nvSpPr>
            <p:cNvPr id="219" name="Orb molec π"/>
            <p:cNvSpPr txBox="1"/>
            <p:nvPr/>
          </p:nvSpPr>
          <p:spPr>
            <a:xfrm>
              <a:off x="5553075" y="0"/>
              <a:ext cx="1600200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1800" b="1" i="1">
                  <a:latin typeface="Times New Roman"/>
                  <a:ea typeface="Times New Roman"/>
                  <a:cs typeface="Times New Roman"/>
                  <a:sym typeface="Times New Roman"/>
                </a:rPr>
                <a:t>Orb molec </a:t>
              </a:r>
              <a:r>
                <a:rPr>
                  <a:solidFill>
                    <a:srgbClr val="434ED6"/>
                  </a:solidFill>
                  <a:uFill>
                    <a:solidFill>
                      <a:srgbClr val="434ED6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p</a:t>
              </a:r>
            </a:p>
          </p:txBody>
        </p:sp>
        <p:sp>
          <p:nvSpPr>
            <p:cNvPr id="220" name="Linea"/>
            <p:cNvSpPr/>
            <p:nvPr/>
          </p:nvSpPr>
          <p:spPr>
            <a:xfrm>
              <a:off x="4851400" y="1257300"/>
              <a:ext cx="281940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Linea"/>
            <p:cNvSpPr/>
            <p:nvPr/>
          </p:nvSpPr>
          <p:spPr>
            <a:xfrm flipV="1">
              <a:off x="569118" y="332581"/>
              <a:ext cx="1589" cy="20161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="/>
            <p:cNvSpPr txBox="1"/>
            <p:nvPr/>
          </p:nvSpPr>
          <p:spPr>
            <a:xfrm>
              <a:off x="4267200" y="963612"/>
              <a:ext cx="165100" cy="517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30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=</a:t>
              </a:r>
            </a:p>
          </p:txBody>
        </p:sp>
        <p:sp>
          <p:nvSpPr>
            <p:cNvPr id="223" name="Ovale"/>
            <p:cNvSpPr/>
            <p:nvPr/>
          </p:nvSpPr>
          <p:spPr>
            <a:xfrm rot="5400000">
              <a:off x="2482056" y="600868"/>
              <a:ext cx="906463" cy="4826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24" name="Ovale"/>
            <p:cNvSpPr/>
            <p:nvPr/>
          </p:nvSpPr>
          <p:spPr>
            <a:xfrm rot="5400000">
              <a:off x="2470943" y="1553368"/>
              <a:ext cx="906464" cy="4826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25" name="•"/>
            <p:cNvSpPr txBox="1"/>
            <p:nvPr/>
          </p:nvSpPr>
          <p:spPr>
            <a:xfrm rot="10800000">
              <a:off x="2863850" y="1076697"/>
              <a:ext cx="152400" cy="513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26" name="Orb at 2p"/>
            <p:cNvSpPr txBox="1"/>
            <p:nvPr/>
          </p:nvSpPr>
          <p:spPr>
            <a:xfrm>
              <a:off x="2355850" y="38100"/>
              <a:ext cx="1143000" cy="358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1800" b="1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Orb at 2p</a:t>
              </a:r>
            </a:p>
          </p:txBody>
        </p:sp>
        <p:sp>
          <p:nvSpPr>
            <p:cNvPr id="227" name="Linea"/>
            <p:cNvSpPr/>
            <p:nvPr/>
          </p:nvSpPr>
          <p:spPr>
            <a:xfrm flipV="1">
              <a:off x="2924968" y="332581"/>
              <a:ext cx="1589" cy="20161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Ovale"/>
            <p:cNvSpPr/>
            <p:nvPr/>
          </p:nvSpPr>
          <p:spPr>
            <a:xfrm>
              <a:off x="5384800" y="495300"/>
              <a:ext cx="1828800" cy="5715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29" name="Ovale"/>
            <p:cNvSpPr/>
            <p:nvPr/>
          </p:nvSpPr>
          <p:spPr>
            <a:xfrm>
              <a:off x="5410200" y="1485900"/>
              <a:ext cx="1828800" cy="571501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30" name="."/>
            <p:cNvSpPr txBox="1"/>
            <p:nvPr/>
          </p:nvSpPr>
          <p:spPr>
            <a:xfrm>
              <a:off x="533400" y="461962"/>
              <a:ext cx="250190" cy="517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30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31" name="."/>
            <p:cNvSpPr txBox="1"/>
            <p:nvPr/>
          </p:nvSpPr>
          <p:spPr>
            <a:xfrm>
              <a:off x="2654300" y="1419225"/>
              <a:ext cx="250190" cy="517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30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32" name="."/>
            <p:cNvSpPr txBox="1"/>
            <p:nvPr/>
          </p:nvSpPr>
          <p:spPr>
            <a:xfrm>
              <a:off x="5892800" y="1431925"/>
              <a:ext cx="250190" cy="517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30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33" name="."/>
            <p:cNvSpPr txBox="1"/>
            <p:nvPr/>
          </p:nvSpPr>
          <p:spPr>
            <a:xfrm>
              <a:off x="6197600" y="508000"/>
              <a:ext cx="250190" cy="517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30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85" grpId="2" animBg="1" advAuto="0"/>
      <p:bldP spid="186" grpId="3" animBg="1" advAuto="0"/>
      <p:bldP spid="187" grpId="5" animBg="1" advAuto="0"/>
      <p:bldP spid="211" grpId="4" animBg="1" advAuto="0"/>
      <p:bldP spid="234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4" name="Proprietà periodiche: 2) Affinità elettronica"/>
          <p:cNvSpPr txBox="1"/>
          <p:nvPr/>
        </p:nvSpPr>
        <p:spPr>
          <a:xfrm>
            <a:off x="0" y="0"/>
            <a:ext cx="86106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2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Proprietà periodiche: 2) Affinità elettronica    </a:t>
            </a:r>
          </a:p>
        </p:txBody>
      </p:sp>
      <p:sp>
        <p:nvSpPr>
          <p:cNvPr id="55" name="L’affinità elettronica è l’energia che viene emessa quando un elettrone si unisce ad atomo neutro."/>
          <p:cNvSpPr txBox="1"/>
          <p:nvPr/>
        </p:nvSpPr>
        <p:spPr>
          <a:xfrm>
            <a:off x="381000" y="609600"/>
            <a:ext cx="83820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L’affinità elettronica è l’energia che viene emessa quando un elettrone si unisce ad atomo neutro.</a:t>
            </a:r>
          </a:p>
        </p:txBody>
      </p:sp>
      <p:grpSp>
        <p:nvGrpSpPr>
          <p:cNvPr id="58" name="Raggruppa"/>
          <p:cNvGrpSpPr/>
          <p:nvPr/>
        </p:nvGrpSpPr>
        <p:grpSpPr>
          <a:xfrm>
            <a:off x="152400" y="1981200"/>
            <a:ext cx="7018338" cy="1400175"/>
            <a:chOff x="0" y="0"/>
            <a:chExt cx="7018337" cy="1400175"/>
          </a:xfrm>
        </p:grpSpPr>
        <p:sp>
          <p:nvSpPr>
            <p:cNvPr id="56" name="F  +  e–  ——&gt;    F–   +   En"/>
            <p:cNvSpPr/>
            <p:nvPr/>
          </p:nvSpPr>
          <p:spPr>
            <a:xfrm>
              <a:off x="0" y="0"/>
              <a:ext cx="5943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defTabSz="914400">
                <a:buClr>
                  <a:srgbClr val="000000"/>
                </a:buClr>
                <a:buFont typeface="Times"/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sz="4000"/>
                <a:t>F  +  e</a:t>
              </a:r>
              <a:r>
                <a:rPr sz="4000" baseline="29999"/>
                <a:t>–</a:t>
              </a:r>
              <a:r>
                <a:rPr sz="4000"/>
                <a:t>  ——&gt;    F</a:t>
              </a:r>
              <a:r>
                <a:rPr sz="4000" baseline="29999"/>
                <a:t>–</a:t>
              </a:r>
              <a:r>
                <a:rPr sz="4000"/>
                <a:t>   +   En </a:t>
              </a:r>
            </a:p>
          </p:txBody>
        </p:sp>
        <p:sp>
          <p:nvSpPr>
            <p:cNvPr id="57" name="En = affinità elettronica"/>
            <p:cNvSpPr/>
            <p:nvPr/>
          </p:nvSpPr>
          <p:spPr>
            <a:xfrm>
              <a:off x="5748337" y="130175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"/>
                <a:defRPr sz="2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En = affinità elettronica</a:t>
              </a:r>
            </a:p>
          </p:txBody>
        </p:sp>
      </p:grpSp>
      <p:sp>
        <p:nvSpPr>
          <p:cNvPr id="59" name="L’affinità elettronica è un parametro di più difficile determinazione rispetto al potenziale di ionizzazione."/>
          <p:cNvSpPr txBox="1"/>
          <p:nvPr/>
        </p:nvSpPr>
        <p:spPr>
          <a:xfrm>
            <a:off x="685800" y="3276600"/>
            <a:ext cx="77724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2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L’affinità elettronica è un parametro di più difficile determinazione rispetto al potenziale di ionizzazione.</a:t>
            </a:r>
          </a:p>
        </p:txBody>
      </p:sp>
      <p:sp>
        <p:nvSpPr>
          <p:cNvPr id="60" name="Entrambe le due proprietà periodiche esaminate si riferiscono ad atomi isolati allo stato gassoso e non quando essi sono combinati."/>
          <p:cNvSpPr txBox="1"/>
          <p:nvPr/>
        </p:nvSpPr>
        <p:spPr>
          <a:xfrm>
            <a:off x="381000" y="4648200"/>
            <a:ext cx="80772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Entrambe le due proprietà periodiche esaminate si riferiscono ad atomi isolati allo stato gassoso e non quando essi sono combinati.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  <p:bldP spid="58" grpId="2" animBg="1" advAuto="0"/>
      <p:bldP spid="59" grpId="3" animBg="1" advAuto="0"/>
      <p:bldP spid="60" grpId="4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778750" y="762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37" name="Nell’orbitale molecolare π si ha elevata densità elettronica al di sopra e al di sotto dell’asse internucleare"/>
          <p:cNvSpPr txBox="1"/>
          <p:nvPr/>
        </p:nvSpPr>
        <p:spPr>
          <a:xfrm>
            <a:off x="609600" y="139700"/>
            <a:ext cx="7924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Nell’orbitale molecolare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si ha elevata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densità elettronica</a:t>
            </a:r>
            <a:r>
              <a:t> al di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sopra</a:t>
            </a:r>
            <a:r>
              <a:t> e al di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sotto</a:t>
            </a:r>
            <a:r>
              <a:t> dell’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asse</a:t>
            </a:r>
            <a:r>
              <a:t>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internucleare</a:t>
            </a:r>
          </a:p>
        </p:txBody>
      </p:sp>
      <p:sp>
        <p:nvSpPr>
          <p:cNvPr id="238" name="L’orbitale π occupa lo spazio lasciato libero dall’orbitale σ"/>
          <p:cNvSpPr txBox="1"/>
          <p:nvPr/>
        </p:nvSpPr>
        <p:spPr>
          <a:xfrm>
            <a:off x="609600" y="944562"/>
            <a:ext cx="79248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L’orbitale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occupa lo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spazio lasciato libero dall’orbitale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s</a:t>
            </a:r>
          </a:p>
        </p:txBody>
      </p:sp>
      <p:sp>
        <p:nvSpPr>
          <p:cNvPr id="239" name="Stabilità orb. π &lt; stabilità orb. σ…"/>
          <p:cNvSpPr txBox="1"/>
          <p:nvPr/>
        </p:nvSpPr>
        <p:spPr>
          <a:xfrm>
            <a:off x="609600" y="1384300"/>
            <a:ext cx="7924800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434ED6"/>
              </a:buClr>
              <a:buFont typeface="Times"/>
              <a:tabLst>
                <a:tab pos="6096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Stabilità orb.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&lt; stabilità orb.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s</a:t>
            </a:r>
          </a:p>
          <a:p>
            <a:pPr marL="40639" marR="40639" algn="just" defTabSz="914400">
              <a:buClr>
                <a:srgbClr val="000000"/>
              </a:buClr>
              <a:buFont typeface="Times New Roman"/>
              <a:tabLst>
                <a:tab pos="6096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	(Energia per rompere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 &lt; energia per rompere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40" name="Infatti, in caso di rottura di legami il primo orbitale a rompersi sarà l’orbitale π perché meno stabile"/>
          <p:cNvSpPr txBox="1"/>
          <p:nvPr/>
        </p:nvSpPr>
        <p:spPr>
          <a:xfrm>
            <a:off x="609600" y="2187575"/>
            <a:ext cx="7924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Infatti, in caso di rottura di legami il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primo orbitale a rompersi sarà l’orbitale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perché meno stabile</a:t>
            </a:r>
          </a:p>
        </p:txBody>
      </p:sp>
      <p:sp>
        <p:nvSpPr>
          <p:cNvPr id="241" name="Esempio di legame triplo tra due atomi di azoto"/>
          <p:cNvSpPr txBox="1"/>
          <p:nvPr/>
        </p:nvSpPr>
        <p:spPr>
          <a:xfrm>
            <a:off x="609600" y="3162300"/>
            <a:ext cx="792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FF4C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Esempio di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legame</a:t>
            </a:r>
            <a:r>
              <a: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triplo</a:t>
            </a:r>
            <a:r>
              <a: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 tra due atomi di </a:t>
            </a:r>
            <a:r>
              <a:rPr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azoto</a:t>
            </a:r>
          </a:p>
        </p:txBody>
      </p:sp>
      <p:grpSp>
        <p:nvGrpSpPr>
          <p:cNvPr id="264" name="Raggruppa"/>
          <p:cNvGrpSpPr/>
          <p:nvPr/>
        </p:nvGrpSpPr>
        <p:grpSpPr>
          <a:xfrm>
            <a:off x="609600" y="3749675"/>
            <a:ext cx="7924800" cy="482600"/>
            <a:chOff x="0" y="0"/>
            <a:chExt cx="7924800" cy="482600"/>
          </a:xfrm>
        </p:grpSpPr>
        <p:sp>
          <p:nvSpPr>
            <p:cNvPr id="242" name="N     N…"/>
            <p:cNvSpPr/>
            <p:nvPr/>
          </p:nvSpPr>
          <p:spPr>
            <a:xfrm>
              <a:off x="0" y="101600"/>
              <a:ext cx="79248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40639" marR="40639" algn="just" defTabSz="914400">
                <a:spcBef>
                  <a:spcPts val="1400"/>
                </a:spcBef>
                <a:buClr>
                  <a:srgbClr val="000000"/>
                </a:buClr>
                <a:buFont typeface="Times"/>
                <a:tabLst>
                  <a:tab pos="800100" algn="ctr"/>
                  <a:tab pos="1765300" algn="ctr"/>
                  <a:tab pos="4229100" algn="ctr"/>
                  <a:tab pos="5181600" algn="ctr"/>
                  <a:tab pos="6134100" algn="r"/>
                  <a:tab pos="6438900" algn="l"/>
                </a:tabLst>
                <a:defRPr sz="24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					N</a:t>
              </a:r>
            </a:p>
            <a:p>
              <a:pPr marL="40639" marR="40639" algn="just" defTabSz="914400">
                <a:buClr>
                  <a:srgbClr val="434ED6"/>
                </a:buClr>
                <a:buFont typeface="Times"/>
                <a:tabLst>
                  <a:tab pos="800100" algn="ctr"/>
                  <a:tab pos="1765300" algn="ctr"/>
                  <a:tab pos="4229100" algn="ctr"/>
                  <a:tab pos="5181600" algn="ctr"/>
                  <a:tab pos="6134100" algn="r"/>
                  <a:tab pos="6438900" algn="l"/>
                </a:tabLst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r>
                <a:rPr b="1">
                  <a:solidFill>
                    <a:srgbClr val="434ED6"/>
                  </a:solidFill>
                  <a:uFill>
                    <a:solidFill>
                      <a:srgbClr val="434ED6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1" i="1">
                  <a:latin typeface="Times New Roman"/>
                  <a:ea typeface="Times New Roman"/>
                  <a:cs typeface="Times New Roman"/>
                  <a:sym typeface="Times New Roman"/>
                </a:rPr>
                <a:t>2s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1" i="1">
                  <a:latin typeface="Times New Roman"/>
                  <a:ea typeface="Times New Roman"/>
                  <a:cs typeface="Times New Roman"/>
                  <a:sym typeface="Times New Roman"/>
                </a:rPr>
                <a:t>2p	2p	2s</a:t>
              </a:r>
            </a:p>
          </p:txBody>
        </p:sp>
        <p:grpSp>
          <p:nvGrpSpPr>
            <p:cNvPr id="252" name="Raggruppa"/>
            <p:cNvGrpSpPr/>
            <p:nvPr/>
          </p:nvGrpSpPr>
          <p:grpSpPr>
            <a:xfrm>
              <a:off x="681037" y="25400"/>
              <a:ext cx="1693863" cy="439738"/>
              <a:chOff x="0" y="0"/>
              <a:chExt cx="1693862" cy="439737"/>
            </a:xfrm>
          </p:grpSpPr>
          <p:sp>
            <p:nvSpPr>
              <p:cNvPr id="243" name="Rettangolo"/>
              <p:cNvSpPr/>
              <p:nvPr/>
            </p:nvSpPr>
            <p:spPr>
              <a:xfrm>
                <a:off x="0" y="134937"/>
                <a:ext cx="381000" cy="304801"/>
              </a:xfrm>
              <a:prstGeom prst="rect">
                <a:avLst/>
              </a:prstGeom>
              <a:solidFill>
                <a:srgbClr val="D4FDD5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endParaRPr/>
              </a:p>
            </p:txBody>
          </p:sp>
          <p:sp>
            <p:nvSpPr>
              <p:cNvPr id="244" name="Linea"/>
              <p:cNvSpPr/>
              <p:nvPr/>
            </p:nvSpPr>
            <p:spPr>
              <a:xfrm>
                <a:off x="127000" y="176212"/>
                <a:ext cx="1588" cy="228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Linea"/>
              <p:cNvSpPr/>
              <p:nvPr/>
            </p:nvSpPr>
            <p:spPr>
              <a:xfrm>
                <a:off x="254000" y="163512"/>
                <a:ext cx="1588" cy="228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Rettangolo"/>
              <p:cNvSpPr/>
              <p:nvPr/>
            </p:nvSpPr>
            <p:spPr>
              <a:xfrm>
                <a:off x="550862" y="0"/>
                <a:ext cx="1143001" cy="304800"/>
              </a:xfrm>
              <a:prstGeom prst="rect">
                <a:avLst/>
              </a:prstGeom>
              <a:solidFill>
                <a:srgbClr val="D4FDD5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endParaRPr/>
              </a:p>
            </p:txBody>
          </p:sp>
          <p:sp>
            <p:nvSpPr>
              <p:cNvPr id="247" name="Linea"/>
              <p:cNvSpPr/>
              <p:nvPr/>
            </p:nvSpPr>
            <p:spPr>
              <a:xfrm>
                <a:off x="931862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Linea"/>
              <p:cNvSpPr/>
              <p:nvPr/>
            </p:nvSpPr>
            <p:spPr>
              <a:xfrm>
                <a:off x="1312862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Linea"/>
              <p:cNvSpPr/>
              <p:nvPr/>
            </p:nvSpPr>
            <p:spPr>
              <a:xfrm>
                <a:off x="754062" y="285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Linea"/>
              <p:cNvSpPr/>
              <p:nvPr/>
            </p:nvSpPr>
            <p:spPr>
              <a:xfrm>
                <a:off x="1109662" y="285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Linea"/>
              <p:cNvSpPr/>
              <p:nvPr/>
            </p:nvSpPr>
            <p:spPr>
              <a:xfrm>
                <a:off x="1503362" y="28575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3" name="Raggruppa"/>
            <p:cNvGrpSpPr/>
            <p:nvPr/>
          </p:nvGrpSpPr>
          <p:grpSpPr>
            <a:xfrm>
              <a:off x="3695700" y="0"/>
              <a:ext cx="1727200" cy="482600"/>
              <a:chOff x="0" y="0"/>
              <a:chExt cx="1727200" cy="482600"/>
            </a:xfrm>
          </p:grpSpPr>
          <p:grpSp>
            <p:nvGrpSpPr>
              <p:cNvPr id="256" name="Raggruppa"/>
              <p:cNvGrpSpPr/>
              <p:nvPr/>
            </p:nvGrpSpPr>
            <p:grpSpPr>
              <a:xfrm>
                <a:off x="1346200" y="177800"/>
                <a:ext cx="381000" cy="304800"/>
                <a:chOff x="0" y="0"/>
                <a:chExt cx="381000" cy="304800"/>
              </a:xfrm>
            </p:grpSpPr>
            <p:sp>
              <p:nvSpPr>
                <p:cNvPr id="253" name="Rettangolo"/>
                <p:cNvSpPr/>
                <p:nvPr/>
              </p:nvSpPr>
              <p:spPr>
                <a:xfrm>
                  <a:off x="0" y="0"/>
                  <a:ext cx="381000" cy="304800"/>
                </a:xfrm>
                <a:prstGeom prst="rect">
                  <a:avLst/>
                </a:prstGeom>
                <a:solidFill>
                  <a:srgbClr val="D4FDD5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+mn-lt"/>
                      <a:ea typeface="+mn-ea"/>
                      <a:cs typeface="+mn-c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254" name="Linea"/>
                <p:cNvSpPr/>
                <p:nvPr/>
              </p:nvSpPr>
              <p:spPr>
                <a:xfrm>
                  <a:off x="127000" y="41275"/>
                  <a:ext cx="1588" cy="228600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5" name="Linea"/>
                <p:cNvSpPr/>
                <p:nvPr/>
              </p:nvSpPr>
              <p:spPr>
                <a:xfrm>
                  <a:off x="254000" y="28575"/>
                  <a:ext cx="1588" cy="228600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57" name="Rettangolo"/>
              <p:cNvSpPr/>
              <p:nvPr/>
            </p:nvSpPr>
            <p:spPr>
              <a:xfrm>
                <a:off x="0" y="0"/>
                <a:ext cx="1143000" cy="304800"/>
              </a:xfrm>
              <a:prstGeom prst="rect">
                <a:avLst/>
              </a:prstGeom>
              <a:solidFill>
                <a:srgbClr val="D4FDD5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"/>
                  </a:defRPr>
                </a:pPr>
                <a:endParaRPr/>
              </a:p>
            </p:txBody>
          </p:sp>
          <p:sp>
            <p:nvSpPr>
              <p:cNvPr id="258" name="Linea"/>
              <p:cNvSpPr/>
              <p:nvPr/>
            </p:nvSpPr>
            <p:spPr>
              <a:xfrm>
                <a:off x="381000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Linea"/>
              <p:cNvSpPr/>
              <p:nvPr/>
            </p:nvSpPr>
            <p:spPr>
              <a:xfrm>
                <a:off x="762000" y="0"/>
                <a:ext cx="1588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Linea"/>
              <p:cNvSpPr/>
              <p:nvPr/>
            </p:nvSpPr>
            <p:spPr>
              <a:xfrm>
                <a:off x="952500" y="285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Linea"/>
              <p:cNvSpPr/>
              <p:nvPr/>
            </p:nvSpPr>
            <p:spPr>
              <a:xfrm>
                <a:off x="203200" y="285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Linea"/>
              <p:cNvSpPr/>
              <p:nvPr/>
            </p:nvSpPr>
            <p:spPr>
              <a:xfrm>
                <a:off x="584200" y="28575"/>
                <a:ext cx="1588" cy="228600"/>
              </a:xfrm>
              <a:prstGeom prst="lin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5" name="Anche in questo caso si forma prima l’orbitale molecolare σ e poi due orbitali molecolari π"/>
          <p:cNvSpPr txBox="1"/>
          <p:nvPr/>
        </p:nvSpPr>
        <p:spPr>
          <a:xfrm>
            <a:off x="609600" y="4664075"/>
            <a:ext cx="7924800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Anche in questo caso si forma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prima</a:t>
            </a:r>
            <a:r>
              <a:t> l’orbitale molecolare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s</a:t>
            </a:r>
            <a:r>
              <a:t> e poi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due</a:t>
            </a:r>
            <a:r>
              <a:t> orbitali molecolari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</a:p>
        </p:txBody>
      </p:sp>
      <p:sp>
        <p:nvSpPr>
          <p:cNvPr id="266" name="I due orbitali π sono così disposti:…"/>
          <p:cNvSpPr txBox="1"/>
          <p:nvPr/>
        </p:nvSpPr>
        <p:spPr>
          <a:xfrm>
            <a:off x="609600" y="5553075"/>
            <a:ext cx="7924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21640" marR="40639" indent="-381000" defTabSz="914400">
              <a:spcBef>
                <a:spcPts val="1400"/>
              </a:spcBef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I due orbitali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sono così disposti:</a:t>
            </a:r>
          </a:p>
          <a:p>
            <a:pPr marL="421640" marR="40639" indent="-381000" defTabSz="914400"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1)	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sopra</a:t>
            </a:r>
            <a:r>
              <a:t> e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sotto</a:t>
            </a:r>
            <a:r>
              <a:t> l’asse internucleare</a:t>
            </a:r>
          </a:p>
        </p:txBody>
      </p:sp>
      <p:grpSp>
        <p:nvGrpSpPr>
          <p:cNvPr id="274" name="Raggruppa"/>
          <p:cNvGrpSpPr/>
          <p:nvPr/>
        </p:nvGrpSpPr>
        <p:grpSpPr>
          <a:xfrm>
            <a:off x="6130925" y="5532437"/>
            <a:ext cx="2235200" cy="1236663"/>
            <a:chOff x="0" y="0"/>
            <a:chExt cx="2235200" cy="1236662"/>
          </a:xfrm>
        </p:grpSpPr>
        <p:sp>
          <p:nvSpPr>
            <p:cNvPr id="267" name="•"/>
            <p:cNvSpPr txBox="1"/>
            <p:nvPr/>
          </p:nvSpPr>
          <p:spPr>
            <a:xfrm>
              <a:off x="496887" y="420687"/>
              <a:ext cx="146088" cy="415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0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68" name="•"/>
            <p:cNvSpPr txBox="1"/>
            <p:nvPr/>
          </p:nvSpPr>
          <p:spPr>
            <a:xfrm>
              <a:off x="1655762" y="417512"/>
              <a:ext cx="146088" cy="415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buClr>
                  <a:srgbClr val="000000"/>
                </a:buClr>
                <a:buFont typeface="Times"/>
                <a:defRPr sz="30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lvl1pPr>
            </a:lstStyle>
            <a:p>
              <a:r>
                <a:t>•</a:t>
              </a:r>
            </a:p>
          </p:txBody>
        </p:sp>
        <p:sp>
          <p:nvSpPr>
            <p:cNvPr id="269" name="Linea"/>
            <p:cNvSpPr/>
            <p:nvPr/>
          </p:nvSpPr>
          <p:spPr>
            <a:xfrm>
              <a:off x="0" y="628650"/>
              <a:ext cx="2235200" cy="15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Ovale"/>
            <p:cNvSpPr/>
            <p:nvPr/>
          </p:nvSpPr>
          <p:spPr>
            <a:xfrm>
              <a:off x="422275" y="50800"/>
              <a:ext cx="1450975" cy="433388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71" name="Ovale"/>
            <p:cNvSpPr/>
            <p:nvPr/>
          </p:nvSpPr>
          <p:spPr>
            <a:xfrm>
              <a:off x="442912" y="803275"/>
              <a:ext cx="1449388" cy="433388"/>
            </a:xfrm>
            <a:prstGeom prst="ellipse">
              <a:avLst/>
            </a:prstGeom>
            <a:solidFill>
              <a:srgbClr val="D4FDD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72" name="."/>
            <p:cNvSpPr txBox="1"/>
            <p:nvPr/>
          </p:nvSpPr>
          <p:spPr>
            <a:xfrm>
              <a:off x="825500" y="727075"/>
              <a:ext cx="231140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73" name="."/>
            <p:cNvSpPr txBox="1"/>
            <p:nvPr/>
          </p:nvSpPr>
          <p:spPr>
            <a:xfrm>
              <a:off x="1108075" y="0"/>
              <a:ext cx="231140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</p:grpSp>
      <p:grpSp>
        <p:nvGrpSpPr>
          <p:cNvPr id="279" name="Raggruppa"/>
          <p:cNvGrpSpPr/>
          <p:nvPr/>
        </p:nvGrpSpPr>
        <p:grpSpPr>
          <a:xfrm>
            <a:off x="6375400" y="5713412"/>
            <a:ext cx="1755775" cy="763588"/>
            <a:chOff x="0" y="0"/>
            <a:chExt cx="1755775" cy="763587"/>
          </a:xfrm>
        </p:grpSpPr>
        <p:sp>
          <p:nvSpPr>
            <p:cNvPr id="275" name="Ovale"/>
            <p:cNvSpPr/>
            <p:nvPr/>
          </p:nvSpPr>
          <p:spPr>
            <a:xfrm>
              <a:off x="0" y="330200"/>
              <a:ext cx="1450975" cy="433388"/>
            </a:xfrm>
            <a:prstGeom prst="ellipse">
              <a:avLst/>
            </a:prstGeom>
            <a:solidFill>
              <a:srgbClr val="D4FDD5">
                <a:alpha val="58000"/>
              </a:srgb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76" name="."/>
            <p:cNvSpPr txBox="1"/>
            <p:nvPr/>
          </p:nvSpPr>
          <p:spPr>
            <a:xfrm>
              <a:off x="685800" y="279400"/>
              <a:ext cx="231140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  <p:sp>
          <p:nvSpPr>
            <p:cNvPr id="277" name="Ovale"/>
            <p:cNvSpPr/>
            <p:nvPr/>
          </p:nvSpPr>
          <p:spPr>
            <a:xfrm>
              <a:off x="304800" y="152400"/>
              <a:ext cx="1450975" cy="433388"/>
            </a:xfrm>
            <a:prstGeom prst="ellipse">
              <a:avLst/>
            </a:prstGeom>
            <a:solidFill>
              <a:srgbClr val="D4FDD5">
                <a:alpha val="38000"/>
              </a:srgbClr>
            </a:solidFill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"/>
                </a:defRPr>
              </a:pPr>
              <a:endParaRPr/>
            </a:p>
          </p:txBody>
        </p:sp>
        <p:sp>
          <p:nvSpPr>
            <p:cNvPr id="278" name="."/>
            <p:cNvSpPr txBox="1"/>
            <p:nvPr/>
          </p:nvSpPr>
          <p:spPr>
            <a:xfrm>
              <a:off x="990600" y="0"/>
              <a:ext cx="231140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buClr>
                  <a:srgbClr val="FF4C00"/>
                </a:buClr>
                <a:buFont typeface="Times"/>
                <a:defRPr sz="2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280" name="2) davanti e dietro l’asse internuclare"/>
          <p:cNvSpPr txBox="1"/>
          <p:nvPr/>
        </p:nvSpPr>
        <p:spPr>
          <a:xfrm>
            <a:off x="609600" y="6311900"/>
            <a:ext cx="792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21640" marR="40639" indent="-381000" defTabSz="914400">
              <a:buClr>
                <a:srgbClr val="000000"/>
              </a:buClr>
              <a:buFont typeface="Times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t>2)	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davanti</a:t>
            </a:r>
            <a:r>
              <a:t> e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dietro</a:t>
            </a:r>
            <a:r>
              <a:t> l’asse internuclare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  <p:bldP spid="239" grpId="2" animBg="1" advAuto="0"/>
      <p:bldP spid="240" grpId="3" animBg="1" advAuto="0"/>
      <p:bldP spid="241" grpId="4" animBg="1" advAuto="0"/>
      <p:bldP spid="264" grpId="5" animBg="1" advAuto="0"/>
      <p:bldP spid="265" grpId="6" animBg="1" advAuto="0"/>
      <p:bldP spid="266" grpId="7" animBg="1" advAuto="0"/>
      <p:bldP spid="274" grpId="8" animBg="1" advAuto="0"/>
      <p:bldP spid="279" grpId="10" animBg="1" advAuto="0"/>
      <p:bldP spid="280" grpId="9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778750" y="762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83" name="Formazione dell’orbitale triplo dell’azoto"/>
          <p:cNvSpPr txBox="1"/>
          <p:nvPr/>
        </p:nvSpPr>
        <p:spPr>
          <a:xfrm>
            <a:off x="711200" y="190500"/>
            <a:ext cx="7620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700"/>
              </a:spcBef>
              <a:buClr>
                <a:srgbClr val="434ED6"/>
              </a:buClr>
              <a:buFont typeface="Times"/>
              <a:defRPr sz="2800"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Formazione dell’orbitale triplo dell’azoto</a:t>
            </a:r>
          </a:p>
        </p:txBody>
      </p:sp>
      <p:pic>
        <p:nvPicPr>
          <p:cNvPr id="284" name="Senza titolo.jpg" descr="Senza titolo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487613" cy="312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Senza titolo.jpg" descr="Senza titolo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1050"/>
            <a:ext cx="2119313" cy="320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a.jpg" descr="a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222500"/>
            <a:ext cx="4592638" cy="2740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5" grpId="2" animBg="1" advAuto="0"/>
      <p:bldP spid="28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3" name="Proprietà periodiche: 3) Elettronegatività"/>
          <p:cNvSpPr txBox="1"/>
          <p:nvPr/>
        </p:nvSpPr>
        <p:spPr>
          <a:xfrm>
            <a:off x="0" y="0"/>
            <a:ext cx="86106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2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Proprietà periodiche: 3) Elettronegatività    </a:t>
            </a:r>
          </a:p>
        </p:txBody>
      </p:sp>
      <p:sp>
        <p:nvSpPr>
          <p:cNvPr id="64" name="L’elettronegatività rappresenta la tendenza di un atomo ad attirare gli elettroni di legame. Si può quindi valutare solo per gli elementi allo stato combinato."/>
          <p:cNvSpPr txBox="1"/>
          <p:nvPr/>
        </p:nvSpPr>
        <p:spPr>
          <a:xfrm>
            <a:off x="0" y="609600"/>
            <a:ext cx="91567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L’elettronegatività rappresenta la tendenza di un atomo ad attirare gli elettroni di legame. Si può quindi valutare solo per gli elementi allo stato combinato.</a:t>
            </a:r>
          </a:p>
        </p:txBody>
      </p:sp>
      <p:sp>
        <p:nvSpPr>
          <p:cNvPr id="65" name="Esistono diverse scale di elettronegatività; la più comune è quella di Pauling che ha preso come atomo di riferimento l’ossigeno."/>
          <p:cNvSpPr txBox="1"/>
          <p:nvPr/>
        </p:nvSpPr>
        <p:spPr>
          <a:xfrm>
            <a:off x="381000" y="2362200"/>
            <a:ext cx="80772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Esistono diverse scale di elettronegatività; la più comune è quella di Pauling che ha preso come atomo di riferimento l’ossigeno.</a:t>
            </a:r>
          </a:p>
        </p:txBody>
      </p:sp>
      <p:sp>
        <p:nvSpPr>
          <p:cNvPr id="66" name="L’elettronegatività aumenta lungo un periodo e diminuisce lungo un gruppo."/>
          <p:cNvSpPr txBox="1"/>
          <p:nvPr/>
        </p:nvSpPr>
        <p:spPr>
          <a:xfrm>
            <a:off x="457200" y="4038600"/>
            <a:ext cx="80772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L’elettronegatività aumenta lungo un periodo e diminuisce lungo un gruppo.</a:t>
            </a:r>
          </a:p>
        </p:txBody>
      </p:sp>
      <p:sp>
        <p:nvSpPr>
          <p:cNvPr id="67" name="Questo parametro viene utilizzato per determinare il tipo di legame esistente tra due atomi."/>
          <p:cNvSpPr txBox="1"/>
          <p:nvPr/>
        </p:nvSpPr>
        <p:spPr>
          <a:xfrm>
            <a:off x="203200" y="5257800"/>
            <a:ext cx="85852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Questo parametro viene utilizzato per determinare il tipo di legame esistente tra due atomi.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  <p:bldP spid="66" grpId="3" animBg="1" advAuto="0"/>
      <p:bldP spid="67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0" name="LEGAMI CHIMICI…"/>
          <p:cNvSpPr txBox="1"/>
          <p:nvPr/>
        </p:nvSpPr>
        <p:spPr>
          <a:xfrm>
            <a:off x="165100" y="-38100"/>
            <a:ext cx="86106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LEGAMI CHIMICI</a:t>
            </a:r>
          </a:p>
          <a:p>
            <a: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Gli atomi tendono a combinarsi tra loro per formare legami chimici.</a:t>
            </a:r>
          </a:p>
        </p:txBody>
      </p:sp>
      <p:sp>
        <p:nvSpPr>
          <p:cNvPr id="71" name="Legame chimico: insieme della forze che tengono uniti due o più atomi"/>
          <p:cNvSpPr txBox="1"/>
          <p:nvPr/>
        </p:nvSpPr>
        <p:spPr>
          <a:xfrm>
            <a:off x="317500" y="1701800"/>
            <a:ext cx="86360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2517139" marR="40639" indent="-2476500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Legame chimico: insieme della forze che tengono uniti due o più atomi</a:t>
            </a:r>
          </a:p>
        </p:txBody>
      </p:sp>
      <p:sp>
        <p:nvSpPr>
          <p:cNvPr id="72" name="Il legame chimico si forma perché in tal modo gli atomi raggiungono uno stato più stabile che corrisponde ad un minimo di energia."/>
          <p:cNvSpPr txBox="1"/>
          <p:nvPr/>
        </p:nvSpPr>
        <p:spPr>
          <a:xfrm>
            <a:off x="25400" y="4800600"/>
            <a:ext cx="91440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800"/>
              </a:spcBef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Il legame chimico si forma perché in tal modo gli atomi raggiungono uno stato più stabile che corrisponde ad un minimo di energia.</a:t>
            </a:r>
          </a:p>
        </p:txBody>
      </p:sp>
      <p:sp>
        <p:nvSpPr>
          <p:cNvPr id="73" name="Le forze coinvolte nella formazione dei legami chimici sono essenzialmente di due tipi: elettrostatico e covalente"/>
          <p:cNvSpPr txBox="1"/>
          <p:nvPr/>
        </p:nvSpPr>
        <p:spPr>
          <a:xfrm>
            <a:off x="114300" y="2933700"/>
            <a:ext cx="89662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1800"/>
              </a:spcBef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Le forze coinvolte nella formazione dei legami chimici sono essenzialmente di due tipi: elettrostatico e covalente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 advAuto="0"/>
      <p:bldP spid="72" grpId="3" animBg="1" advAuto="0"/>
      <p:bldP spid="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58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6" name="I gas nobili (He, Ne, Ar, ....) sono inerti e non formano legami chimici perché possiedono il numero massimo di elettroni nel livello energetico più esterno. Infatti:…"/>
          <p:cNvSpPr txBox="1"/>
          <p:nvPr/>
        </p:nvSpPr>
        <p:spPr>
          <a:xfrm>
            <a:off x="177800" y="177800"/>
            <a:ext cx="8788400" cy="392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I gas nobili (He, Ne, Ar, ....) sono inerti e non formano legami chimici perché possiedono il numero massimo di elettroni nel livello energetico più esterno. Infatti: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He: 1s</a:t>
            </a:r>
            <a:r>
              <a:rPr b="1" baseline="30555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Ne: 2s</a:t>
            </a:r>
            <a:r>
              <a:rPr b="1" baseline="30555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 2p</a:t>
            </a:r>
            <a:r>
              <a:rPr b="1" baseline="30555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Ar: 3s</a:t>
            </a:r>
            <a:r>
              <a:rPr b="1" baseline="30555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 3p</a:t>
            </a:r>
            <a:r>
              <a:rPr b="1" baseline="30555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77" name="Gli altri elementi tentano di raggiungere una configurazione elettronica esterna simile a quella dei gas nobili quando formano i legami chimici."/>
          <p:cNvSpPr txBox="1"/>
          <p:nvPr/>
        </p:nvSpPr>
        <p:spPr>
          <a:xfrm>
            <a:off x="177800" y="4470400"/>
            <a:ext cx="87757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Gli altri elementi tentano di raggiungere una configurazione elettronica esterna simile a quella dei gas nobili quando formano i legami chimici.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58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0" name="Ca :  4s2   deve cedere 2 elettroni  (Ar)"/>
          <p:cNvSpPr txBox="1"/>
          <p:nvPr/>
        </p:nvSpPr>
        <p:spPr>
          <a:xfrm>
            <a:off x="609600" y="5562600"/>
            <a:ext cx="80772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Ca : 	4s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2	 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deve cedere 2 elettroni 	(Ar)</a:t>
            </a:r>
          </a:p>
        </p:txBody>
      </p:sp>
      <p:sp>
        <p:nvSpPr>
          <p:cNvPr id="81" name="REGOLA DELL'OTTETTO…"/>
          <p:cNvSpPr txBox="1"/>
          <p:nvPr/>
        </p:nvSpPr>
        <p:spPr>
          <a:xfrm>
            <a:off x="-215900" y="0"/>
            <a:ext cx="92202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REGOLA DELL'OTTETTO</a:t>
            </a:r>
          </a:p>
          <a:p>
            <a:pPr marL="40639" marR="40639" algn="ctr" defTabSz="914400">
              <a:spcBef>
                <a:spcPts val="1200"/>
              </a:spcBef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Durante la formazione di un legame chimico, l'atomo tende a cedere, acquistare o condividere elettroni in modo da avere nel livello più esterno 8 elettroni.</a:t>
            </a:r>
          </a:p>
        </p:txBody>
      </p:sp>
      <p:sp>
        <p:nvSpPr>
          <p:cNvPr id="82" name="Pertanto l'atomo in considerazione tende ad assumere una configurazione elettronica esterna identica a quella del gas nobile con numero atomico più vicino."/>
          <p:cNvSpPr txBox="1"/>
          <p:nvPr/>
        </p:nvSpPr>
        <p:spPr>
          <a:xfrm>
            <a:off x="-101600" y="2070100"/>
            <a:ext cx="93091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Pertanto l'atomo in considerazione tende ad assumere una configurazione elettronica esterna identica a quella del gas nobile con numero atomico più vicino.</a:t>
            </a:r>
          </a:p>
        </p:txBody>
      </p:sp>
      <p:sp>
        <p:nvSpPr>
          <p:cNvPr id="83" name="Esempi:…"/>
          <p:cNvSpPr txBox="1"/>
          <p:nvPr/>
        </p:nvSpPr>
        <p:spPr>
          <a:xfrm>
            <a:off x="609600" y="3467100"/>
            <a:ext cx="80010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Esempi:</a:t>
            </a:r>
          </a:p>
          <a:p>
            <a:pPr marL="40639" marR="40639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N : 	2s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3	 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deve reclutare 3 elettroni 	(Ne)</a:t>
            </a:r>
          </a:p>
        </p:txBody>
      </p:sp>
      <p:sp>
        <p:nvSpPr>
          <p:cNvPr id="84" name="H :  1s1   deve reclutare 1 elettrone  (He)"/>
          <p:cNvSpPr txBox="1"/>
          <p:nvPr/>
        </p:nvSpPr>
        <p:spPr>
          <a:xfrm>
            <a:off x="609600" y="4491037"/>
            <a:ext cx="800100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H : 	1s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1	 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deve reclutare 1 elettrone 	(He)</a:t>
            </a:r>
          </a:p>
        </p:txBody>
      </p:sp>
      <p:sp>
        <p:nvSpPr>
          <p:cNvPr id="85" name="Na :  3s1   deve cedere 1 elettrone  (Ne)"/>
          <p:cNvSpPr txBox="1"/>
          <p:nvPr/>
        </p:nvSpPr>
        <p:spPr>
          <a:xfrm>
            <a:off x="609600" y="5064125"/>
            <a:ext cx="80010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Na : 	3s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1	 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deve cedere 1 elettrone 	(Ne)</a:t>
            </a:r>
          </a:p>
        </p:txBody>
      </p:sp>
      <p:sp>
        <p:nvSpPr>
          <p:cNvPr id="86" name="S :  3s2 3p4   deve reclutare 2 elettroni  (Ar)"/>
          <p:cNvSpPr txBox="1"/>
          <p:nvPr/>
        </p:nvSpPr>
        <p:spPr>
          <a:xfrm>
            <a:off x="609600" y="6019800"/>
            <a:ext cx="80010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tabLst>
                <a:tab pos="901700" algn="l"/>
                <a:tab pos="2044700" algn="l"/>
                <a:tab pos="5943600" algn="l"/>
                <a:tab pos="6438900" algn="l"/>
              </a:tabLst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S : 	3s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3p</a:t>
            </a:r>
            <a:r>
              <a:rPr b="1" baseline="30266">
                <a:latin typeface="Times New Roman"/>
                <a:ea typeface="Times New Roman"/>
                <a:cs typeface="Times New Roman"/>
                <a:sym typeface="Times New Roman"/>
              </a:rPr>
              <a:t>4	 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deve reclutare 2 elettroni 	(Ar)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5" animBg="1" advAuto="0"/>
      <p:bldP spid="82" grpId="1" animBg="1" advAuto="0"/>
      <p:bldP spid="83" grpId="2" animBg="1" advAuto="0"/>
      <p:bldP spid="84" grpId="3" animBg="1" advAuto="0"/>
      <p:bldP spid="85" grpId="4" animBg="1" advAuto="0"/>
      <p:bldP spid="86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58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9" name="LEGAME IONICO…"/>
          <p:cNvSpPr txBox="1"/>
          <p:nvPr/>
        </p:nvSpPr>
        <p:spPr>
          <a:xfrm>
            <a:off x="457200" y="381000"/>
            <a:ext cx="77597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LEGAME IONICO</a:t>
            </a:r>
          </a:p>
          <a:p>
            <a: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 instaura tra due ioni che hanno carica opposta (tra cationi ed anioni).</a:t>
            </a:r>
          </a:p>
        </p:txBody>
      </p:sp>
      <p:sp>
        <p:nvSpPr>
          <p:cNvPr id="90" name="E' una forza di natura elettrostatica."/>
          <p:cNvSpPr txBox="1"/>
          <p:nvPr/>
        </p:nvSpPr>
        <p:spPr>
          <a:xfrm>
            <a:off x="457200" y="2290762"/>
            <a:ext cx="77597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E' una forza di natura elettrostatica.</a:t>
            </a:r>
          </a:p>
        </p:txBody>
      </p:sp>
      <p:sp>
        <p:nvSpPr>
          <p:cNvPr id="91" name="Avviene quando c'é una grande differenza di elettronegatività tra gli atomi interessati (in genere tra elementi dei gruppi I e II e quelli dei gruppi VI e VII della tavola periodica)."/>
          <p:cNvSpPr txBox="1"/>
          <p:nvPr/>
        </p:nvSpPr>
        <p:spPr>
          <a:xfrm>
            <a:off x="457200" y="3238500"/>
            <a:ext cx="7950200" cy="283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Avviene quando c'é una grande differenza di elettronegatività tra gli atomi interessati (in genere tra elementi dei gruppi I e II e quelli dei gruppi VI e VII della tavola periodica).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animBg="1" advAuto="0"/>
      <p:bldP spid="9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58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4" name="LiCl  Li+ Cl–…"/>
          <p:cNvSpPr txBox="1"/>
          <p:nvPr/>
        </p:nvSpPr>
        <p:spPr>
          <a:xfrm>
            <a:off x="1371600" y="380999"/>
            <a:ext cx="628650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LiCl		Li</a:t>
            </a:r>
            <a:r>
              <a:rPr b="1" baseline="30444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Cl</a:t>
            </a:r>
            <a:r>
              <a:rPr b="1" baseline="30444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Elettronegatività	Li	:	1,0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        Cl    :	3,0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         ∆ 	=	2,0</a:t>
            </a:r>
          </a:p>
        </p:txBody>
      </p:sp>
      <p:sp>
        <p:nvSpPr>
          <p:cNvPr id="95" name="MgCl2   Mg++ Cl–…"/>
          <p:cNvSpPr txBox="1"/>
          <p:nvPr/>
        </p:nvSpPr>
        <p:spPr>
          <a:xfrm>
            <a:off x="1333500" y="3225800"/>
            <a:ext cx="7200901" cy="29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MgCl</a:t>
            </a:r>
            <a:r>
              <a:rPr b="1" baseline="-20777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	Mg</a:t>
            </a:r>
            <a:r>
              <a:rPr b="1" baseline="30444">
                <a:latin typeface="Times New Roman"/>
                <a:ea typeface="Times New Roman"/>
                <a:cs typeface="Times New Roman"/>
                <a:sym typeface="Times New Roman"/>
              </a:rPr>
              <a:t>++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Cl</a:t>
            </a:r>
            <a:r>
              <a:rPr b="1" baseline="30444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 baseline="30444"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b="1" baseline="30444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Elettronegatività	Mg	:	1,2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         Cl	:	3,0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          ∆ 	=	1,8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16950" y="152400"/>
            <a:ext cx="292100" cy="358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8" name="Il legame ionico si può instaurare anche tra cationi ed anioni costituiti da gruppi di atomi."/>
          <p:cNvSpPr txBox="1"/>
          <p:nvPr/>
        </p:nvSpPr>
        <p:spPr>
          <a:xfrm>
            <a:off x="127000" y="250825"/>
            <a:ext cx="82550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Il legame ionico si può instaurare anche tra cationi ed anioni costituiti da gruppi di atomi.</a:t>
            </a:r>
          </a:p>
        </p:txBody>
      </p:sp>
      <p:sp>
        <p:nvSpPr>
          <p:cNvPr id="99" name="NH4Cl  NH4+ Cl –"/>
          <p:cNvSpPr txBox="1"/>
          <p:nvPr/>
        </p:nvSpPr>
        <p:spPr>
          <a:xfrm>
            <a:off x="177800" y="2654300"/>
            <a:ext cx="4546600" cy="6604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NH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Cl		NH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Cl 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</a:p>
        </p:txBody>
      </p:sp>
      <p:sp>
        <p:nvSpPr>
          <p:cNvPr id="100" name="Ca++…"/>
          <p:cNvSpPr txBox="1"/>
          <p:nvPr/>
        </p:nvSpPr>
        <p:spPr>
          <a:xfrm>
            <a:off x="5080000" y="1257300"/>
            <a:ext cx="3835400" cy="26543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	Ca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++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PO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– – –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(PO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Ca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++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PO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– – –</a:t>
            </a:r>
          </a:p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	Ca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++</a:t>
            </a:r>
          </a:p>
        </p:txBody>
      </p:sp>
      <p:sp>
        <p:nvSpPr>
          <p:cNvPr id="101" name="I composti ionici sono sostanze solide a struttura cristallina e presentano alti punti di fusione. Essi non conducono la corrente allo stato solido mentre sono ottimi conduttori allo stato liquido."/>
          <p:cNvSpPr txBox="1"/>
          <p:nvPr/>
        </p:nvSpPr>
        <p:spPr>
          <a:xfrm>
            <a:off x="0" y="3962400"/>
            <a:ext cx="9144000" cy="199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 composti ionici sono sostanze solide a struttura cristallina e presentano alti punti di fusione. Essi non conducono la corrente allo stato solido mentre sono ottimi conduttori allo stato liquido.</a:t>
            </a:r>
          </a:p>
        </p:txBody>
      </p:sp>
      <p:sp>
        <p:nvSpPr>
          <p:cNvPr id="102" name="Gli ioni che li compongono sono liberi di muoversi."/>
          <p:cNvSpPr txBox="1"/>
          <p:nvPr/>
        </p:nvSpPr>
        <p:spPr>
          <a:xfrm>
            <a:off x="25400" y="5994400"/>
            <a:ext cx="90932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Times"/>
              <a:defRPr sz="30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Gli ioni che li compongono sono liberi di muoversi.</a:t>
            </a:r>
          </a:p>
        </p:txBody>
      </p:sp>
      <p:sp>
        <p:nvSpPr>
          <p:cNvPr id="103" name="BaSO4  Ba++ SO4– –"/>
          <p:cNvSpPr txBox="1"/>
          <p:nvPr/>
        </p:nvSpPr>
        <p:spPr>
          <a:xfrm>
            <a:off x="228600" y="1473200"/>
            <a:ext cx="4750049" cy="6604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Times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BaSO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	Ba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++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	SO</a:t>
            </a:r>
            <a:r>
              <a:rPr b="1" baseline="-21199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baseline="30399">
                <a:latin typeface="Times New Roman"/>
                <a:ea typeface="Times New Roman"/>
                <a:cs typeface="Times New Roman"/>
                <a:sym typeface="Times New Roman"/>
              </a:rPr>
              <a:t>– 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1" animBg="1" advAuto="0"/>
      <p:bldP spid="100" grpId="2" animBg="1" advAuto="0"/>
      <p:bldP spid="101" grpId="3" animBg="1" advAuto="0"/>
      <p:bldP spid="102" grpId="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"/>
        <a:ea typeface="Times"/>
        <a:cs typeface="Times"/>
      </a:majorFont>
      <a:minorFont>
        <a:latin typeface="Times"/>
        <a:ea typeface="Times"/>
        <a:cs typeface="Time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"/>
        <a:ea typeface="Times"/>
        <a:cs typeface="Times"/>
      </a:majorFont>
      <a:minorFont>
        <a:latin typeface="Times"/>
        <a:ea typeface="Times"/>
        <a:cs typeface="Time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1605</Words>
  <Application>Microsoft Office PowerPoint</Application>
  <PresentationFormat>Presentazione su schermo (4:3)</PresentationFormat>
  <Paragraphs>195</Paragraphs>
  <Slides>21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Arial</vt:lpstr>
      <vt:lpstr>Comic Sans MS</vt:lpstr>
      <vt:lpstr>Helvetica</vt:lpstr>
      <vt:lpstr>Lucida Grande</vt:lpstr>
      <vt:lpstr>Symbol</vt:lpstr>
      <vt:lpstr>Times</vt:lpstr>
      <vt:lpstr>Times New Roman</vt:lpstr>
      <vt:lpstr>Verdana</vt:lpstr>
      <vt:lpstr>White</vt:lpstr>
      <vt:lpstr>Blank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Figura 7-1 Rappresentazione della struttura del cristallo NaCl.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GIANCARLO MORELLI</cp:lastModifiedBy>
  <cp:revision>3</cp:revision>
  <dcterms:modified xsi:type="dcterms:W3CDTF">2021-06-26T11:33:35Z</dcterms:modified>
</cp:coreProperties>
</file>