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906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1pPr>
    <a:lvl2pPr marL="40639" marR="40639" indent="2667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2pPr>
    <a:lvl3pPr marL="40639" marR="40639" indent="533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3pPr>
    <a:lvl4pPr marL="40639" marR="40639" indent="800099"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4pPr>
    <a:lvl5pPr marL="40639" marR="40639" indent="1066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5pPr>
    <a:lvl6pPr marL="40639" marR="40639" indent="13335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6pPr>
    <a:lvl7pPr marL="40639" marR="40639" indent="16129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7pPr>
    <a:lvl8pPr marL="40639" marR="40639" indent="1879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8pPr>
    <a:lvl9pPr marL="40639" marR="40639" indent="21463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BEEF0"/>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 name="Shape 20"/>
          <p:cNvSpPr/>
          <p:nvPr>
            <p:ph type="sldImg"/>
          </p:nvPr>
        </p:nvSpPr>
        <p:spPr>
          <a:xfrm>
            <a:off x="1143000" y="685800"/>
            <a:ext cx="4572000" cy="3429000"/>
          </a:xfrm>
          <a:prstGeom prst="rect">
            <a:avLst/>
          </a:prstGeom>
        </p:spPr>
        <p:txBody>
          <a:bodyPr/>
          <a:lstStyle/>
          <a:p>
            <a:pPr/>
          </a:p>
        </p:txBody>
      </p:sp>
      <p:sp>
        <p:nvSpPr>
          <p:cNvPr id="21" name="Shape 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 name="Testo titolo"/>
          <p:cNvSpPr txBox="1"/>
          <p:nvPr>
            <p:ph type="title"/>
          </p:nvPr>
        </p:nvSpPr>
        <p:spPr>
          <a:prstGeom prst="rect">
            <a:avLst/>
          </a:prstGeom>
        </p:spPr>
        <p:txBody>
          <a:bodyPr/>
          <a:lstStyle/>
          <a:p>
            <a:pPr/>
            <a:r>
              <a:t>Testo titolo</a:t>
            </a:r>
          </a:p>
        </p:txBody>
      </p:sp>
      <p:sp>
        <p:nvSpPr>
          <p:cNvPr id="13"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D3EEF0"/>
        </a:solidFill>
      </p:bgPr>
    </p:bg>
    <p:spTree>
      <p:nvGrpSpPr>
        <p:cNvPr id="1" name=""/>
        <p:cNvGrpSpPr/>
        <p:nvPr/>
      </p:nvGrpSpPr>
      <p:grpSpPr>
        <a:xfrm>
          <a:off x="0" y="0"/>
          <a:ext cx="0" cy="0"/>
          <a:chOff x="0" y="0"/>
          <a:chExt cx="0" cy="0"/>
        </a:xfrm>
      </p:grpSpPr>
      <p:sp>
        <p:nvSpPr>
          <p:cNvPr id="2"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3" name="Testo titolo"/>
          <p:cNvSpPr txBox="1"/>
          <p:nvPr>
            <p:ph type="title"/>
          </p:nvPr>
        </p:nvSpPr>
        <p:spPr>
          <a:xfrm>
            <a:off x="742950" y="0"/>
            <a:ext cx="8420100" cy="129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Testo titolo</a:t>
            </a:r>
          </a:p>
        </p:txBody>
      </p:sp>
      <p:sp>
        <p:nvSpPr>
          <p:cNvPr id="4" name="Corpo livello uno…"/>
          <p:cNvSpPr txBox="1"/>
          <p:nvPr>
            <p:ph type="body" idx="1"/>
          </p:nvPr>
        </p:nvSpPr>
        <p:spPr>
          <a:xfrm>
            <a:off x="742950" y="1295400"/>
            <a:ext cx="8420100" cy="556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a:buChar char="–"/>
            </a:lvl2pPr>
            <a:lvl4pPr>
              <a:buChar char="–"/>
            </a:lvl4pPr>
            <a:lvl5pPr>
              <a:buChar char="»"/>
            </a:lvl5pPr>
          </a:lstStyle>
          <a:p>
            <a:pPr/>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p:nvPr>
            <p:ph type="sldNum" sz="quarter" idx="2"/>
          </p:nvPr>
        </p:nvSpPr>
        <p:spPr>
          <a:xfrm>
            <a:off x="9502316" y="0"/>
            <a:ext cx="312068" cy="298984"/>
          </a:xfrm>
          <a:prstGeom prst="rect">
            <a:avLst/>
          </a:prstGeom>
          <a:ln w="12700">
            <a:miter lim="400000"/>
          </a:ln>
        </p:spPr>
        <p:txBody>
          <a:bodyPr wrap="none" lIns="50800" tIns="50800" rIns="50800" bIns="50800">
            <a:spAutoFit/>
          </a:bodyPr>
          <a:lstStyle>
            <a:lvl1pPr marL="0" marR="0" algn="ctr" defTabSz="457200">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40639" marR="40639" indent="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1pPr>
      <a:lvl2pPr marL="40639" marR="40639" indent="2286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2pPr>
      <a:lvl3pPr marL="40639" marR="40639" indent="4572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3pPr>
      <a:lvl4pPr marL="40639" marR="40639" indent="6858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4pPr>
      <a:lvl5pPr marL="40639" marR="40639" indent="9144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5pPr>
      <a:lvl6pPr marL="40639" marR="40639" indent="11430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6pPr>
      <a:lvl7pPr marL="40639" marR="40639" indent="13716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7pPr>
      <a:lvl8pPr marL="40639" marR="40639" indent="16002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8pPr>
      <a:lvl9pPr marL="40639" marR="40639" indent="1828800" algn="ctr" defTabSz="914400" rtl="0" latinLnBrk="0">
        <a:lnSpc>
          <a:spcPct val="100000"/>
        </a:lnSpc>
        <a:spcBef>
          <a:spcPts val="0"/>
        </a:spcBef>
        <a:spcAft>
          <a:spcPts val="0"/>
        </a:spcAft>
        <a:buClrTx/>
        <a:buSzTx/>
        <a:buFontTx/>
        <a:buNone/>
        <a:tabLst/>
        <a:defRPr b="0" baseline="0" cap="none" i="0" spc="0" strike="noStrike" sz="3200" u="none">
          <a:solidFill>
            <a:srgbClr val="000000"/>
          </a:solidFill>
          <a:uFill>
            <a:solidFill>
              <a:srgbClr val="000000"/>
            </a:solidFill>
          </a:uFill>
          <a:latin typeface="+mn-lt"/>
          <a:ea typeface="+mn-ea"/>
          <a:cs typeface="+mn-cs"/>
          <a:sym typeface="Times New Roman"/>
        </a:defRPr>
      </a:lvl9pPr>
    </p:titleStyle>
    <p:bodyStyle>
      <a:lvl1pPr marL="383540" marR="40639" indent="-3429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1pPr>
      <a:lvl2pPr marL="783590" marR="40639" indent="-28575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2pPr>
      <a:lvl3pPr marL="1183639" marR="40639" indent="-2286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3pPr>
      <a:lvl4pPr marL="1640839" marR="40639" indent="-2286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4pPr>
      <a:lvl5pPr marL="2098039" marR="40639" indent="-2286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5pPr>
      <a:lvl6pPr marL="2098039" marR="40639" indent="-2286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6pPr>
      <a:lvl7pPr marL="2098039" marR="40639" indent="-2286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7pPr>
      <a:lvl8pPr marL="2098039" marR="40639" indent="-2286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8pPr>
      <a:lvl9pPr marL="2098039" marR="40639" indent="-228600" algn="l" defTabSz="914400" rtl="0" latinLnBrk="0">
        <a:lnSpc>
          <a:spcPct val="100000"/>
        </a:lnSpc>
        <a:spcBef>
          <a:spcPts val="600"/>
        </a:spcBef>
        <a:spcAft>
          <a:spcPts val="0"/>
        </a:spcAft>
        <a:buClrTx/>
        <a:buSzPct val="100000"/>
        <a:buFontTx/>
        <a:buChar char="•"/>
        <a:tabLst/>
        <a:defRPr b="0" baseline="0" cap="none" i="0" spc="0" strike="noStrike" sz="2800" u="none">
          <a:solidFill>
            <a:srgbClr val="000000"/>
          </a:solidFill>
          <a:uFill>
            <a:solidFill>
              <a:srgbClr val="000000"/>
            </a:solidFill>
          </a:uFill>
          <a:latin typeface="+mn-lt"/>
          <a:ea typeface="+mn-ea"/>
          <a:cs typeface="+mn-cs"/>
          <a:sym typeface="Times New Roman"/>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24"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 name="Lo stato gassoso"/>
          <p:cNvSpPr txBox="1"/>
          <p:nvPr/>
        </p:nvSpPr>
        <p:spPr>
          <a:xfrm>
            <a:off x="3243262" y="88900"/>
            <a:ext cx="4305301" cy="615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ヒラギノ角ゴ Pro W3"/>
              <a:defRPr b="1" sz="3600">
                <a:latin typeface="+mn-lt"/>
                <a:ea typeface="+mn-ea"/>
                <a:cs typeface="+mn-cs"/>
                <a:sym typeface="Times New Roman"/>
              </a:defRPr>
            </a:lvl1pPr>
          </a:lstStyle>
          <a:p>
            <a:pPr>
              <a:defRPr b="0" sz="2400">
                <a:latin typeface="Arial"/>
                <a:ea typeface="Arial"/>
                <a:cs typeface="Arial"/>
                <a:sym typeface="Arial"/>
              </a:defRPr>
            </a:pPr>
            <a:r>
              <a:rPr b="1" sz="3600">
                <a:latin typeface="+mn-lt"/>
                <a:ea typeface="+mn-ea"/>
                <a:cs typeface="+mn-cs"/>
                <a:sym typeface="Times New Roman"/>
              </a:rPr>
              <a:t>Lo stato gassoso</a:t>
            </a:r>
          </a:p>
        </p:txBody>
      </p:sp>
      <p:sp>
        <p:nvSpPr>
          <p:cNvPr id="26" name="I gas sono materiali caratterizzati dalla mancanza di forma e volume propri. Assumono la forma ed il volume del recipiente che li contiene e sono facilmente comprimibili."/>
          <p:cNvSpPr txBox="1"/>
          <p:nvPr/>
        </p:nvSpPr>
        <p:spPr>
          <a:xfrm>
            <a:off x="38100" y="622300"/>
            <a:ext cx="9867900" cy="130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2800">
                <a:latin typeface="+mn-lt"/>
                <a:ea typeface="+mn-ea"/>
                <a:cs typeface="+mn-cs"/>
                <a:sym typeface="Times New Roman"/>
              </a:defRPr>
            </a:lvl1pPr>
          </a:lstStyle>
          <a:p>
            <a:pPr>
              <a:defRPr sz="2400">
                <a:latin typeface="Arial"/>
                <a:ea typeface="Arial"/>
                <a:cs typeface="Arial"/>
                <a:sym typeface="Arial"/>
              </a:defRPr>
            </a:pPr>
            <a:r>
              <a:rPr sz="2800">
                <a:latin typeface="+mn-lt"/>
                <a:ea typeface="+mn-ea"/>
                <a:cs typeface="+mn-cs"/>
                <a:sym typeface="Times New Roman"/>
              </a:rPr>
              <a:t>I gas sono materiali caratterizzati dalla mancanza di forma e volume propri. Assumono la forma ed il volume del recipiente che li contiene e sono facilmente comprimibili. </a:t>
            </a:r>
          </a:p>
        </p:txBody>
      </p:sp>
      <p:sp>
        <p:nvSpPr>
          <p:cNvPr id="27" name="Le sostanze gassose sono generalmente costituite da atomi isolati, molecole piccole e di basso peso molecolare quali:"/>
          <p:cNvSpPr txBox="1"/>
          <p:nvPr/>
        </p:nvSpPr>
        <p:spPr>
          <a:xfrm>
            <a:off x="0" y="2057400"/>
            <a:ext cx="96774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2800">
                <a:latin typeface="+mn-lt"/>
                <a:ea typeface="+mn-ea"/>
                <a:cs typeface="+mn-cs"/>
                <a:sym typeface="Times New Roman"/>
              </a:defRPr>
            </a:lvl1pPr>
          </a:lstStyle>
          <a:p>
            <a:pPr/>
            <a:r>
              <a:t>Le sostanze gassose sono generalmente costituite da atomi isolati, molecole piccole e di basso peso molecolare quali:</a:t>
            </a:r>
          </a:p>
        </p:txBody>
      </p:sp>
      <p:sp>
        <p:nvSpPr>
          <p:cNvPr id="28" name="He  Ne  Ar"/>
          <p:cNvSpPr txBox="1"/>
          <p:nvPr/>
        </p:nvSpPr>
        <p:spPr>
          <a:xfrm>
            <a:off x="152400" y="3078162"/>
            <a:ext cx="2260600"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b="1" sz="3200">
                <a:latin typeface="+mn-lt"/>
                <a:ea typeface="+mn-ea"/>
                <a:cs typeface="+mn-cs"/>
                <a:sym typeface="Times New Roman"/>
              </a:defRPr>
            </a:lvl1pPr>
          </a:lstStyle>
          <a:p>
            <a:pPr/>
            <a:r>
              <a:t>He  Ne  Ar</a:t>
            </a:r>
          </a:p>
        </p:txBody>
      </p:sp>
      <p:sp>
        <p:nvSpPr>
          <p:cNvPr id="29" name="H2   N2   O2   Cl2"/>
          <p:cNvSpPr txBox="1"/>
          <p:nvPr/>
        </p:nvSpPr>
        <p:spPr>
          <a:xfrm>
            <a:off x="2457450" y="3073400"/>
            <a:ext cx="37846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00000"/>
              </a:buClr>
              <a:buFont typeface="Times New Roman"/>
            </a:pPr>
            <a:r>
              <a:rPr b="1" sz="3200">
                <a:latin typeface="+mn-lt"/>
                <a:ea typeface="+mn-ea"/>
                <a:cs typeface="+mn-cs"/>
                <a:sym typeface="Times New Roman"/>
              </a:rPr>
              <a:t>H</a:t>
            </a:r>
            <a:r>
              <a:rPr b="1" baseline="-25000" sz="3200">
                <a:latin typeface="+mn-lt"/>
                <a:ea typeface="+mn-ea"/>
                <a:cs typeface="+mn-cs"/>
                <a:sym typeface="Times New Roman"/>
              </a:rPr>
              <a:t>2</a:t>
            </a:r>
            <a:r>
              <a:rPr b="1" sz="3200">
                <a:latin typeface="+mn-lt"/>
                <a:ea typeface="+mn-ea"/>
                <a:cs typeface="+mn-cs"/>
                <a:sym typeface="Times New Roman"/>
              </a:rPr>
              <a:t>   N</a:t>
            </a:r>
            <a:r>
              <a:rPr b="1" baseline="-25000" sz="3200">
                <a:latin typeface="+mn-lt"/>
                <a:ea typeface="+mn-ea"/>
                <a:cs typeface="+mn-cs"/>
                <a:sym typeface="Times New Roman"/>
              </a:rPr>
              <a:t>2</a:t>
            </a:r>
            <a:r>
              <a:rPr b="1" sz="3200">
                <a:latin typeface="+mn-lt"/>
                <a:ea typeface="+mn-ea"/>
                <a:cs typeface="+mn-cs"/>
                <a:sym typeface="Times New Roman"/>
              </a:rPr>
              <a:t>   O</a:t>
            </a:r>
            <a:r>
              <a:rPr b="1" baseline="-25000" sz="3200">
                <a:latin typeface="+mn-lt"/>
                <a:ea typeface="+mn-ea"/>
                <a:cs typeface="+mn-cs"/>
                <a:sym typeface="Times New Roman"/>
              </a:rPr>
              <a:t>2</a:t>
            </a:r>
            <a:r>
              <a:rPr b="1" sz="3200">
                <a:latin typeface="+mn-lt"/>
                <a:ea typeface="+mn-ea"/>
                <a:cs typeface="+mn-cs"/>
                <a:sym typeface="Times New Roman"/>
              </a:rPr>
              <a:t>   Cl</a:t>
            </a:r>
            <a:r>
              <a:rPr b="1" baseline="-25000" sz="3200">
                <a:latin typeface="+mn-lt"/>
                <a:ea typeface="+mn-ea"/>
                <a:cs typeface="+mn-cs"/>
                <a:sym typeface="Times New Roman"/>
              </a:rPr>
              <a:t>2</a:t>
            </a:r>
          </a:p>
        </p:txBody>
      </p:sp>
      <p:sp>
        <p:nvSpPr>
          <p:cNvPr id="30" name="CO2   NO2   SO2   CH4"/>
          <p:cNvSpPr txBox="1"/>
          <p:nvPr/>
        </p:nvSpPr>
        <p:spPr>
          <a:xfrm>
            <a:off x="5715000" y="3048000"/>
            <a:ext cx="41148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00000"/>
              </a:buClr>
              <a:buFont typeface="Times New Roman"/>
            </a:pPr>
            <a:r>
              <a:rPr b="1" sz="3200">
                <a:latin typeface="+mn-lt"/>
                <a:ea typeface="+mn-ea"/>
                <a:cs typeface="+mn-cs"/>
                <a:sym typeface="Times New Roman"/>
              </a:rPr>
              <a:t>CO</a:t>
            </a:r>
            <a:r>
              <a:rPr b="1" baseline="-25000" sz="3200">
                <a:latin typeface="+mn-lt"/>
                <a:ea typeface="+mn-ea"/>
                <a:cs typeface="+mn-cs"/>
                <a:sym typeface="Times New Roman"/>
              </a:rPr>
              <a:t>2</a:t>
            </a:r>
            <a:r>
              <a:rPr b="1" sz="3200">
                <a:latin typeface="+mn-lt"/>
                <a:ea typeface="+mn-ea"/>
                <a:cs typeface="+mn-cs"/>
                <a:sym typeface="Times New Roman"/>
              </a:rPr>
              <a:t>   NO</a:t>
            </a:r>
            <a:r>
              <a:rPr b="1" baseline="-25000" sz="3200">
                <a:latin typeface="+mn-lt"/>
                <a:ea typeface="+mn-ea"/>
                <a:cs typeface="+mn-cs"/>
                <a:sym typeface="Times New Roman"/>
              </a:rPr>
              <a:t>2</a:t>
            </a:r>
            <a:r>
              <a:rPr b="1" sz="3200">
                <a:latin typeface="+mn-lt"/>
                <a:ea typeface="+mn-ea"/>
                <a:cs typeface="+mn-cs"/>
                <a:sym typeface="Times New Roman"/>
              </a:rPr>
              <a:t>   SO</a:t>
            </a:r>
            <a:r>
              <a:rPr b="1" baseline="-25000" sz="3200">
                <a:latin typeface="+mn-lt"/>
                <a:ea typeface="+mn-ea"/>
                <a:cs typeface="+mn-cs"/>
                <a:sym typeface="Times New Roman"/>
              </a:rPr>
              <a:t>2</a:t>
            </a:r>
            <a:r>
              <a:rPr b="1" sz="3200">
                <a:latin typeface="+mn-lt"/>
                <a:ea typeface="+mn-ea"/>
                <a:cs typeface="+mn-cs"/>
                <a:sym typeface="Times New Roman"/>
              </a:rPr>
              <a:t>   CH</a:t>
            </a:r>
            <a:r>
              <a:rPr b="1" baseline="-25000" sz="3200">
                <a:latin typeface="+mn-lt"/>
                <a:ea typeface="+mn-ea"/>
                <a:cs typeface="+mn-cs"/>
                <a:sym typeface="Times New Roman"/>
              </a:rPr>
              <a:t>4</a:t>
            </a:r>
          </a:p>
        </p:txBody>
      </p:sp>
      <p:sp>
        <p:nvSpPr>
          <p:cNvPr id="31" name="Lo stato gassoso è caratterizzato dal fatto che le proprietà fisiche sono molto simili tra i diversi gas, specialmente se si osservano piccole quantità di sostanza e/o a bassa pressione."/>
          <p:cNvSpPr txBox="1"/>
          <p:nvPr/>
        </p:nvSpPr>
        <p:spPr>
          <a:xfrm>
            <a:off x="38100" y="3810000"/>
            <a:ext cx="9867900" cy="130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2800">
                <a:latin typeface="+mn-lt"/>
                <a:ea typeface="+mn-ea"/>
                <a:cs typeface="+mn-cs"/>
                <a:sym typeface="Times New Roman"/>
              </a:defRPr>
            </a:lvl1pPr>
          </a:lstStyle>
          <a:p>
            <a:pPr/>
            <a:r>
              <a:t>Lo stato gassoso è caratterizzato dal fatto che le proprietà fisiche sono molto simili tra i diversi gas, specialmente se si osservano piccole quantità di sostanza e/o a bassa pressione.</a:t>
            </a:r>
          </a:p>
        </p:txBody>
      </p:sp>
      <p:sp>
        <p:nvSpPr>
          <p:cNvPr id="32" name="È possibile quindi dedurre delle leggi di stato che sono applicabili per tutti i gas indipendentemente dal gas analizzato."/>
          <p:cNvSpPr txBox="1"/>
          <p:nvPr/>
        </p:nvSpPr>
        <p:spPr>
          <a:xfrm>
            <a:off x="0" y="5245100"/>
            <a:ext cx="96774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2800">
                <a:latin typeface="+mn-lt"/>
                <a:ea typeface="+mn-ea"/>
                <a:cs typeface="+mn-cs"/>
                <a:sym typeface="Times New Roman"/>
              </a:defRPr>
            </a:lvl1pPr>
          </a:lstStyle>
          <a:p>
            <a:pPr/>
            <a:r>
              <a:t>È possibile quindi dedurre delle leggi di stato che sono applicabili per tutti i gas indipendentemente dal gas analizzato.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6"/>
                                        </p:tgtEl>
                                        <p:attrNameLst>
                                          <p:attrName>style.visibility</p:attrName>
                                        </p:attrNameLst>
                                      </p:cBhvr>
                                      <p:to>
                                        <p:strVal val="visible"/>
                                      </p:to>
                                    </p:set>
                                    <p:animEffect filter="dissolve" transition="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7"/>
                                        </p:tgtEl>
                                        <p:attrNameLst>
                                          <p:attrName>style.visibility</p:attrName>
                                        </p:attrNameLst>
                                      </p:cBhvr>
                                      <p:to>
                                        <p:strVal val="visible"/>
                                      </p:to>
                                    </p:set>
                                    <p:animEffect filter="dissolve" transition="i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8"/>
                                        </p:tgtEl>
                                        <p:attrNameLst>
                                          <p:attrName>style.visibility</p:attrName>
                                        </p:attrNameLst>
                                      </p:cBhvr>
                                      <p:to>
                                        <p:strVal val="visible"/>
                                      </p:to>
                                    </p:set>
                                    <p:animEffect filter="dissolve" transition="i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9"/>
                                        </p:tgtEl>
                                        <p:attrNameLst>
                                          <p:attrName>style.visibility</p:attrName>
                                        </p:attrNameLst>
                                      </p:cBhvr>
                                      <p:to>
                                        <p:strVal val="visible"/>
                                      </p:to>
                                    </p:set>
                                    <p:animEffect filter="dissolve" transition="i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0"/>
                                        </p:tgtEl>
                                        <p:attrNameLst>
                                          <p:attrName>style.visibility</p:attrName>
                                        </p:attrNameLst>
                                      </p:cBhvr>
                                      <p:to>
                                        <p:strVal val="visible"/>
                                      </p:to>
                                    </p:set>
                                    <p:animEffect filter="dissolve" transition="i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1"/>
                                        </p:tgtEl>
                                        <p:attrNameLst>
                                          <p:attrName>style.visibility</p:attrName>
                                        </p:attrNameLst>
                                      </p:cBhvr>
                                      <p:to>
                                        <p:strVal val="visible"/>
                                      </p:to>
                                    </p:set>
                                    <p:animEffect filter="dissolve" transition="i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2"/>
                                        </p:tgtEl>
                                        <p:attrNameLst>
                                          <p:attrName>style.visibility</p:attrName>
                                        </p:attrNameLst>
                                      </p:cBhvr>
                                      <p:to>
                                        <p:strVal val="visible"/>
                                      </p:to>
                                    </p:set>
                                    <p:animEffect filter="dissolve" transition="in">
                                      <p:cBhvr>
                                        <p:cTn id="37" dur="500"/>
                                        <p:tgtEl>
                                          <p:spTgt spid="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 grpId="2"/>
      <p:bldP build="whole" bldLvl="1" animBg="1" rev="0" advAuto="0" spid="28" grpId="3"/>
      <p:bldP build="whole" bldLvl="1" animBg="1" rev="0" advAuto="0" spid="29" grpId="4"/>
      <p:bldP build="whole" bldLvl="1" animBg="1" rev="0" advAuto="0" spid="26" grpId="1"/>
      <p:bldP build="whole" bldLvl="1" animBg="1" rev="0" advAuto="0" spid="32" grpId="7"/>
      <p:bldP build="whole" bldLvl="1" animBg="1" rev="0" advAuto="0" spid="31" grpId="6"/>
      <p:bldP build="whole" bldLvl="1" animBg="1" rev="0" advAuto="0" spid="30" grpId="5"/>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130"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1" name="Legge di stato generale dei gas"/>
          <p:cNvSpPr txBox="1"/>
          <p:nvPr/>
        </p:nvSpPr>
        <p:spPr>
          <a:xfrm>
            <a:off x="1117600" y="42540"/>
            <a:ext cx="7429500" cy="676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9686" marR="39686" algn="ctr">
              <a:buClr>
                <a:srgbClr val="000000"/>
              </a:buClr>
              <a:buFont typeface="Times New Roman"/>
              <a:defRPr b="1" sz="4000">
                <a:latin typeface="+mn-lt"/>
                <a:ea typeface="+mn-ea"/>
                <a:cs typeface="+mn-cs"/>
                <a:sym typeface="Times New Roman"/>
              </a:defRPr>
            </a:lvl1pPr>
          </a:lstStyle>
          <a:p>
            <a:pPr/>
            <a:r>
              <a:t>Legge di stato generale dei gas</a:t>
            </a:r>
          </a:p>
        </p:txBody>
      </p:sp>
      <p:grpSp>
        <p:nvGrpSpPr>
          <p:cNvPr id="137" name="Raggruppa"/>
          <p:cNvGrpSpPr/>
          <p:nvPr/>
        </p:nvGrpSpPr>
        <p:grpSpPr>
          <a:xfrm>
            <a:off x="1562100" y="685800"/>
            <a:ext cx="6781800" cy="1514475"/>
            <a:chOff x="0" y="0"/>
            <a:chExt cx="6781800" cy="1514475"/>
          </a:xfrm>
        </p:grpSpPr>
        <p:sp>
          <p:nvSpPr>
            <p:cNvPr id="132" name="Abbiamo visto"/>
            <p:cNvSpPr/>
            <p:nvPr/>
          </p:nvSpPr>
          <p:spPr>
            <a:xfrm>
              <a:off x="0" y="241300"/>
              <a:ext cx="4038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a:buClr>
                  <a:srgbClr val="000000"/>
                </a:buClr>
                <a:buFont typeface="Times New Roman"/>
                <a:defRPr sz="4000">
                  <a:latin typeface="+mn-lt"/>
                  <a:ea typeface="+mn-ea"/>
                  <a:cs typeface="+mn-cs"/>
                  <a:sym typeface="Times New Roman"/>
                </a:defRPr>
              </a:lvl1pPr>
            </a:lstStyle>
            <a:p>
              <a:pPr/>
              <a:r>
                <a:t>Abbiamo visto</a:t>
              </a:r>
            </a:p>
          </p:txBody>
        </p:sp>
        <p:grpSp>
          <p:nvGrpSpPr>
            <p:cNvPr id="136" name="Raggruppa"/>
            <p:cNvGrpSpPr/>
            <p:nvPr/>
          </p:nvGrpSpPr>
          <p:grpSpPr>
            <a:xfrm>
              <a:off x="4038600" y="0"/>
              <a:ext cx="2743200" cy="1514475"/>
              <a:chOff x="0" y="0"/>
              <a:chExt cx="2743200" cy="1514475"/>
            </a:xfrm>
          </p:grpSpPr>
          <p:sp>
            <p:nvSpPr>
              <p:cNvPr id="133" name="P • V…"/>
              <p:cNvSpPr/>
              <p:nvPr/>
            </p:nvSpPr>
            <p:spPr>
              <a:xfrm>
                <a:off x="0" y="0"/>
                <a:ext cx="27432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buClr>
                    <a:srgbClr val="000000"/>
                  </a:buClr>
                  <a:buFont typeface="Times New Roman"/>
                </a:pPr>
                <a:r>
                  <a:rPr b="1" sz="4000">
                    <a:latin typeface="+mn-lt"/>
                    <a:ea typeface="+mn-ea"/>
                    <a:cs typeface="+mn-cs"/>
                    <a:sym typeface="Times New Roman"/>
                  </a:rPr>
                  <a:t>P</a:t>
                </a:r>
                <a:r>
                  <a:rPr b="1" sz="4000"/>
                  <a:t> </a:t>
                </a:r>
                <a:r>
                  <a:rPr b="1" sz="3000">
                    <a:latin typeface="+mn-lt"/>
                    <a:ea typeface="+mn-ea"/>
                    <a:cs typeface="+mn-cs"/>
                    <a:sym typeface="Times New Roman"/>
                  </a:rPr>
                  <a:t>•</a:t>
                </a:r>
                <a:r>
                  <a:rPr b="1" sz="4000"/>
                  <a:t> </a:t>
                </a:r>
                <a:r>
                  <a:rPr b="1" sz="4000">
                    <a:latin typeface="+mn-lt"/>
                    <a:ea typeface="+mn-ea"/>
                    <a:cs typeface="+mn-cs"/>
                    <a:sym typeface="Times New Roman"/>
                  </a:rPr>
                  <a:t>V</a:t>
                </a:r>
                <a:endParaRPr b="1" sz="4000">
                  <a:latin typeface="+mn-lt"/>
                  <a:ea typeface="+mn-ea"/>
                  <a:cs typeface="+mn-cs"/>
                  <a:sym typeface="Times New Roman"/>
                </a:endParaRPr>
              </a:p>
              <a:p>
                <a:pPr>
                  <a:buClr>
                    <a:srgbClr val="000000"/>
                  </a:buClr>
                  <a:buFont typeface="Times New Roman"/>
                  <a:defRPr b="1" sz="4000">
                    <a:latin typeface="+mn-lt"/>
                    <a:ea typeface="+mn-ea"/>
                    <a:cs typeface="+mn-cs"/>
                    <a:sym typeface="Times New Roman"/>
                  </a:defRPr>
                </a:pPr>
                <a:r>
                  <a:t>   T</a:t>
                </a:r>
              </a:p>
            </p:txBody>
          </p:sp>
          <p:sp>
            <p:nvSpPr>
              <p:cNvPr id="134" name="= K"/>
              <p:cNvSpPr/>
              <p:nvPr/>
            </p:nvSpPr>
            <p:spPr>
              <a:xfrm>
                <a:off x="1447800" y="244475"/>
                <a:ext cx="1270000"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buClr>
                    <a:srgbClr val="000000"/>
                  </a:buClr>
                  <a:buFont typeface="Times New Roman"/>
                  <a:defRPr b="1" sz="4000">
                    <a:latin typeface="+mn-lt"/>
                    <a:ea typeface="+mn-ea"/>
                    <a:cs typeface="+mn-cs"/>
                    <a:sym typeface="Times New Roman"/>
                  </a:defRPr>
                </a:lvl1pPr>
              </a:lstStyle>
              <a:p>
                <a:pPr/>
                <a:r>
                  <a:t>= K</a:t>
                </a:r>
              </a:p>
            </p:txBody>
          </p:sp>
          <p:sp>
            <p:nvSpPr>
              <p:cNvPr id="135" name="Linea"/>
              <p:cNvSpPr/>
              <p:nvPr/>
            </p:nvSpPr>
            <p:spPr>
              <a:xfrm>
                <a:off x="25400" y="625475"/>
                <a:ext cx="1219201" cy="1588"/>
              </a:xfrm>
              <a:prstGeom prst="line">
                <a:avLst/>
              </a:prstGeom>
              <a:noFill/>
              <a:ln w="63500" cap="flat">
                <a:solidFill>
                  <a:srgbClr val="000000"/>
                </a:solidFill>
                <a:prstDash val="solid"/>
                <a:roun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grpSp>
      </p:grpSp>
      <p:grpSp>
        <p:nvGrpSpPr>
          <p:cNvPr id="142" name="Raggruppa"/>
          <p:cNvGrpSpPr/>
          <p:nvPr/>
        </p:nvGrpSpPr>
        <p:grpSpPr>
          <a:xfrm>
            <a:off x="381000" y="2109787"/>
            <a:ext cx="9144000" cy="1560513"/>
            <a:chOff x="0" y="0"/>
            <a:chExt cx="9144000" cy="1560512"/>
          </a:xfrm>
        </p:grpSpPr>
        <p:sp>
          <p:nvSpPr>
            <p:cNvPr id="138" name="Per una mole…"/>
            <p:cNvSpPr/>
            <p:nvPr/>
          </p:nvSpPr>
          <p:spPr>
            <a:xfrm>
              <a:off x="0" y="317500"/>
              <a:ext cx="31242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a:buClr>
                  <a:srgbClr val="000000"/>
                </a:buClr>
                <a:buFont typeface="Times New Roman"/>
                <a:defRPr sz="4000">
                  <a:latin typeface="+mn-lt"/>
                  <a:ea typeface="+mn-ea"/>
                  <a:cs typeface="+mn-cs"/>
                  <a:sym typeface="Times New Roman"/>
                </a:defRPr>
              </a:pPr>
              <a:r>
                <a:t>Per una mole</a:t>
              </a:r>
            </a:p>
            <a:p>
              <a:pPr algn="ctr">
                <a:buClr>
                  <a:srgbClr val="000000"/>
                </a:buClr>
                <a:buFont typeface="Times New Roman"/>
                <a:defRPr sz="2700">
                  <a:latin typeface="+mn-lt"/>
                  <a:ea typeface="+mn-ea"/>
                  <a:cs typeface="+mn-cs"/>
                  <a:sym typeface="Times New Roman"/>
                </a:defRPr>
              </a:pPr>
              <a:r>
                <a:t>(a TPS)</a:t>
              </a:r>
            </a:p>
          </p:txBody>
        </p:sp>
        <p:sp>
          <p:nvSpPr>
            <p:cNvPr id="139" name="1 atm • 22,414 L…"/>
            <p:cNvSpPr/>
            <p:nvPr/>
          </p:nvSpPr>
          <p:spPr>
            <a:xfrm>
              <a:off x="3124200" y="0"/>
              <a:ext cx="6019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buClr>
                  <a:srgbClr val="000000"/>
                </a:buClr>
                <a:buFont typeface="Times New Roman"/>
              </a:pPr>
              <a:r>
                <a:rPr b="1" sz="4000">
                  <a:latin typeface="+mn-lt"/>
                  <a:ea typeface="+mn-ea"/>
                  <a:cs typeface="+mn-cs"/>
                  <a:sym typeface="Times New Roman"/>
                </a:rPr>
                <a:t>1 atm</a:t>
              </a:r>
              <a:r>
                <a:rPr b="1" sz="4000"/>
                <a:t> </a:t>
              </a:r>
              <a:r>
                <a:rPr b="1" sz="3000">
                  <a:latin typeface="+mn-lt"/>
                  <a:ea typeface="+mn-ea"/>
                  <a:cs typeface="+mn-cs"/>
                  <a:sym typeface="Times New Roman"/>
                </a:rPr>
                <a:t>•</a:t>
              </a:r>
              <a:r>
                <a:rPr b="1" sz="4000"/>
                <a:t> </a:t>
              </a:r>
              <a:r>
                <a:rPr b="1" sz="4000">
                  <a:latin typeface="+mn-lt"/>
                  <a:ea typeface="+mn-ea"/>
                  <a:cs typeface="+mn-cs"/>
                  <a:sym typeface="Times New Roman"/>
                </a:rPr>
                <a:t>22,414 L</a:t>
              </a:r>
              <a:endParaRPr b="1" sz="4000">
                <a:latin typeface="+mn-lt"/>
                <a:ea typeface="+mn-ea"/>
                <a:cs typeface="+mn-cs"/>
                <a:sym typeface="Times New Roman"/>
              </a:endParaRPr>
            </a:p>
            <a:p>
              <a:pPr>
                <a:lnSpc>
                  <a:spcPct val="120000"/>
                </a:lnSpc>
                <a:buClr>
                  <a:srgbClr val="000000"/>
                </a:buClr>
                <a:buFont typeface="Times New Roman"/>
              </a:pPr>
              <a:r>
                <a:rPr b="1" sz="4000">
                  <a:latin typeface="+mn-lt"/>
                  <a:ea typeface="+mn-ea"/>
                  <a:cs typeface="+mn-cs"/>
                  <a:sym typeface="Times New Roman"/>
                </a:rPr>
                <a:t>273,16 K </a:t>
              </a:r>
              <a:r>
                <a:rPr b="1" sz="3000">
                  <a:latin typeface="+mn-lt"/>
                  <a:ea typeface="+mn-ea"/>
                  <a:cs typeface="+mn-cs"/>
                  <a:sym typeface="Times New Roman"/>
                </a:rPr>
                <a:t>• </a:t>
              </a:r>
              <a:r>
                <a:rPr b="1" sz="4000">
                  <a:latin typeface="+mn-lt"/>
                  <a:ea typeface="+mn-ea"/>
                  <a:cs typeface="+mn-cs"/>
                  <a:sym typeface="Times New Roman"/>
                </a:rPr>
                <a:t>1 mole</a:t>
              </a:r>
            </a:p>
          </p:txBody>
        </p:sp>
        <p:sp>
          <p:nvSpPr>
            <p:cNvPr id="140" name="= 0,082"/>
            <p:cNvSpPr/>
            <p:nvPr/>
          </p:nvSpPr>
          <p:spPr>
            <a:xfrm>
              <a:off x="7086600" y="290512"/>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buClr>
                  <a:srgbClr val="000000"/>
                </a:buClr>
                <a:buFont typeface="Times New Roman"/>
                <a:defRPr b="1" sz="4000">
                  <a:latin typeface="+mn-lt"/>
                  <a:ea typeface="+mn-ea"/>
                  <a:cs typeface="+mn-cs"/>
                  <a:sym typeface="Times New Roman"/>
                </a:defRPr>
              </a:lvl1pPr>
            </a:lstStyle>
            <a:p>
              <a:pPr/>
              <a:r>
                <a:t>= 0,082</a:t>
              </a:r>
            </a:p>
          </p:txBody>
        </p:sp>
        <p:sp>
          <p:nvSpPr>
            <p:cNvPr id="141" name="Linea"/>
            <p:cNvSpPr/>
            <p:nvPr/>
          </p:nvSpPr>
          <p:spPr>
            <a:xfrm flipV="1">
              <a:off x="3149599" y="685800"/>
              <a:ext cx="3784602" cy="15875"/>
            </a:xfrm>
            <a:prstGeom prst="line">
              <a:avLst/>
            </a:prstGeom>
            <a:noFill/>
            <a:ln w="63500" cap="flat">
              <a:solidFill>
                <a:srgbClr val="000000"/>
              </a:solidFill>
              <a:prstDash val="solid"/>
              <a:roun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grpSp>
      <p:grpSp>
        <p:nvGrpSpPr>
          <p:cNvPr id="147" name="Raggruppa"/>
          <p:cNvGrpSpPr/>
          <p:nvPr/>
        </p:nvGrpSpPr>
        <p:grpSpPr>
          <a:xfrm>
            <a:off x="0" y="3657600"/>
            <a:ext cx="9906000" cy="1573213"/>
            <a:chOff x="0" y="0"/>
            <a:chExt cx="9906000" cy="1573212"/>
          </a:xfrm>
        </p:grpSpPr>
        <p:sp>
          <p:nvSpPr>
            <p:cNvPr id="143" name="Per n moli"/>
            <p:cNvSpPr/>
            <p:nvPr/>
          </p:nvSpPr>
          <p:spPr>
            <a:xfrm>
              <a:off x="0" y="317500"/>
              <a:ext cx="31242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a:buClr>
                  <a:srgbClr val="000000"/>
                </a:buClr>
                <a:buFont typeface="Times New Roman"/>
                <a:defRPr sz="4000">
                  <a:latin typeface="+mn-lt"/>
                  <a:ea typeface="+mn-ea"/>
                  <a:cs typeface="+mn-cs"/>
                  <a:sym typeface="Times New Roman"/>
                </a:defRPr>
              </a:lvl1pPr>
            </a:lstStyle>
            <a:p>
              <a:pPr/>
              <a:r>
                <a:t>Per n moli</a:t>
              </a:r>
            </a:p>
          </p:txBody>
        </p:sp>
        <p:sp>
          <p:nvSpPr>
            <p:cNvPr id="144" name="P • V…"/>
            <p:cNvSpPr/>
            <p:nvPr/>
          </p:nvSpPr>
          <p:spPr>
            <a:xfrm>
              <a:off x="3124200" y="0"/>
              <a:ext cx="6781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buClr>
                  <a:srgbClr val="000000"/>
                </a:buClr>
                <a:buFont typeface="Times New Roman"/>
              </a:pPr>
              <a:r>
                <a:rPr b="1" sz="4000">
                  <a:latin typeface="+mn-lt"/>
                  <a:ea typeface="+mn-ea"/>
                  <a:cs typeface="+mn-cs"/>
                  <a:sym typeface="Times New Roman"/>
                </a:rPr>
                <a:t>P</a:t>
              </a:r>
              <a:r>
                <a:rPr b="1" sz="4000"/>
                <a:t> </a:t>
              </a:r>
              <a:r>
                <a:rPr b="1" sz="3000">
                  <a:latin typeface="+mn-lt"/>
                  <a:ea typeface="+mn-ea"/>
                  <a:cs typeface="+mn-cs"/>
                  <a:sym typeface="Times New Roman"/>
                </a:rPr>
                <a:t>•</a:t>
              </a:r>
              <a:r>
                <a:rPr b="1" sz="4000"/>
                <a:t> </a:t>
              </a:r>
              <a:r>
                <a:rPr b="1" sz="4000">
                  <a:latin typeface="+mn-lt"/>
                  <a:ea typeface="+mn-ea"/>
                  <a:cs typeface="+mn-cs"/>
                  <a:sym typeface="Times New Roman"/>
                </a:rPr>
                <a:t>V</a:t>
              </a:r>
              <a:endParaRPr b="1" sz="4000">
                <a:latin typeface="+mn-lt"/>
                <a:ea typeface="+mn-ea"/>
                <a:cs typeface="+mn-cs"/>
                <a:sym typeface="Times New Roman"/>
              </a:endParaRPr>
            </a:p>
            <a:p>
              <a:pPr>
                <a:lnSpc>
                  <a:spcPct val="120000"/>
                </a:lnSpc>
                <a:buClr>
                  <a:srgbClr val="000000"/>
                </a:buClr>
                <a:buFont typeface="Times New Roman"/>
              </a:pPr>
              <a:r>
                <a:rPr b="1" sz="4000">
                  <a:latin typeface="+mn-lt"/>
                  <a:ea typeface="+mn-ea"/>
                  <a:cs typeface="+mn-cs"/>
                  <a:sym typeface="Times New Roman"/>
                </a:rPr>
                <a:t>T </a:t>
              </a:r>
              <a:r>
                <a:rPr b="1" sz="3000">
                  <a:latin typeface="+mn-lt"/>
                  <a:ea typeface="+mn-ea"/>
                  <a:cs typeface="+mn-cs"/>
                  <a:sym typeface="Times New Roman"/>
                </a:rPr>
                <a:t>• </a:t>
              </a:r>
              <a:r>
                <a:rPr b="1" sz="4000">
                  <a:latin typeface="+mn-lt"/>
                  <a:ea typeface="+mn-ea"/>
                  <a:cs typeface="+mn-cs"/>
                  <a:sym typeface="Times New Roman"/>
                </a:rPr>
                <a:t>n</a:t>
              </a:r>
            </a:p>
          </p:txBody>
        </p:sp>
        <p:sp>
          <p:nvSpPr>
            <p:cNvPr id="145" name="= R = 0,082 atm • L • K-1 • mol-1"/>
            <p:cNvSpPr/>
            <p:nvPr/>
          </p:nvSpPr>
          <p:spPr>
            <a:xfrm>
              <a:off x="4581525" y="303212"/>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buClr>
                  <a:srgbClr val="000000"/>
                </a:buClr>
                <a:buFont typeface="Times New Roman"/>
              </a:pPr>
              <a:r>
                <a:rPr b="1" sz="4000">
                  <a:latin typeface="+mn-lt"/>
                  <a:ea typeface="+mn-ea"/>
                  <a:cs typeface="+mn-cs"/>
                  <a:sym typeface="Times New Roman"/>
                </a:rPr>
                <a:t>= R = 0,082 </a:t>
              </a:r>
              <a:r>
                <a:rPr b="1" sz="2200">
                  <a:latin typeface="+mn-lt"/>
                  <a:ea typeface="+mn-ea"/>
                  <a:cs typeface="+mn-cs"/>
                  <a:sym typeface="Times New Roman"/>
                </a:rPr>
                <a:t>atm •</a:t>
              </a:r>
              <a:r>
                <a:rPr b="1" sz="2200"/>
                <a:t> </a:t>
              </a:r>
              <a:r>
                <a:rPr b="1" sz="2200">
                  <a:latin typeface="+mn-lt"/>
                  <a:ea typeface="+mn-ea"/>
                  <a:cs typeface="+mn-cs"/>
                  <a:sym typeface="Times New Roman"/>
                </a:rPr>
                <a:t>L •</a:t>
              </a:r>
              <a:r>
                <a:rPr b="1" sz="2200"/>
                <a:t> </a:t>
              </a:r>
              <a:r>
                <a:rPr b="1" sz="2200">
                  <a:latin typeface="+mn-lt"/>
                  <a:ea typeface="+mn-ea"/>
                  <a:cs typeface="+mn-cs"/>
                  <a:sym typeface="Times New Roman"/>
                </a:rPr>
                <a:t>K</a:t>
              </a:r>
              <a:r>
                <a:rPr b="1" baseline="29999" sz="2200">
                  <a:latin typeface="+mn-lt"/>
                  <a:ea typeface="+mn-ea"/>
                  <a:cs typeface="+mn-cs"/>
                  <a:sym typeface="Times New Roman"/>
                </a:rPr>
                <a:t>-1</a:t>
              </a:r>
              <a:r>
                <a:rPr b="1" sz="2200">
                  <a:latin typeface="+mn-lt"/>
                  <a:ea typeface="+mn-ea"/>
                  <a:cs typeface="+mn-cs"/>
                  <a:sym typeface="Times New Roman"/>
                </a:rPr>
                <a:t> •</a:t>
              </a:r>
              <a:r>
                <a:rPr b="1" sz="2200"/>
                <a:t> </a:t>
              </a:r>
              <a:r>
                <a:rPr b="1" sz="2200">
                  <a:latin typeface="+mn-lt"/>
                  <a:ea typeface="+mn-ea"/>
                  <a:cs typeface="+mn-cs"/>
                  <a:sym typeface="Times New Roman"/>
                </a:rPr>
                <a:t>mol</a:t>
              </a:r>
              <a:r>
                <a:rPr b="1" baseline="29999" sz="2200">
                  <a:latin typeface="+mn-lt"/>
                  <a:ea typeface="+mn-ea"/>
                  <a:cs typeface="+mn-cs"/>
                  <a:sym typeface="Times New Roman"/>
                </a:rPr>
                <a:t>-1</a:t>
              </a:r>
              <a:r>
                <a:rPr b="1" sz="4000">
                  <a:latin typeface="+mn-lt"/>
                  <a:ea typeface="+mn-ea"/>
                  <a:cs typeface="+mn-cs"/>
                  <a:sym typeface="Times New Roman"/>
                </a:rPr>
                <a:t> </a:t>
              </a:r>
            </a:p>
          </p:txBody>
        </p:sp>
        <p:sp>
          <p:nvSpPr>
            <p:cNvPr id="146" name="Linea"/>
            <p:cNvSpPr/>
            <p:nvPr/>
          </p:nvSpPr>
          <p:spPr>
            <a:xfrm flipV="1">
              <a:off x="3149599" y="671512"/>
              <a:ext cx="1258889" cy="1588"/>
            </a:xfrm>
            <a:prstGeom prst="line">
              <a:avLst/>
            </a:prstGeom>
            <a:noFill/>
            <a:ln w="63500" cap="flat">
              <a:solidFill>
                <a:srgbClr val="000000"/>
              </a:solidFill>
              <a:prstDash val="solid"/>
              <a:roun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grpSp>
      <p:grpSp>
        <p:nvGrpSpPr>
          <p:cNvPr id="150" name="Raggruppa"/>
          <p:cNvGrpSpPr/>
          <p:nvPr/>
        </p:nvGrpSpPr>
        <p:grpSpPr>
          <a:xfrm>
            <a:off x="76200" y="5181600"/>
            <a:ext cx="9690100" cy="1498600"/>
            <a:chOff x="0" y="0"/>
            <a:chExt cx="9690100" cy="1498600"/>
          </a:xfrm>
        </p:grpSpPr>
        <p:sp>
          <p:nvSpPr>
            <p:cNvPr id="148" name="P • V = n • R• T"/>
            <p:cNvSpPr/>
            <p:nvPr/>
          </p:nvSpPr>
          <p:spPr>
            <a:xfrm>
              <a:off x="0" y="228600"/>
              <a:ext cx="1270000" cy="1270000"/>
            </a:xfrm>
            <a:prstGeom prst="line">
              <a:avLst/>
            </a:prstGeom>
            <a:solidFill>
              <a:srgbClr val="FFFF99"/>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buClr>
                  <a:srgbClr val="000000"/>
                </a:buClr>
                <a:buFont typeface="Times New Roman"/>
              </a:pPr>
              <a:r>
                <a:rPr b="1" sz="5000">
                  <a:latin typeface="+mn-lt"/>
                  <a:ea typeface="+mn-ea"/>
                  <a:cs typeface="+mn-cs"/>
                  <a:sym typeface="Times New Roman"/>
                </a:rPr>
                <a:t>P</a:t>
              </a:r>
              <a:r>
                <a:rPr b="1" sz="5000"/>
                <a:t> </a:t>
              </a:r>
              <a:r>
                <a:rPr b="1" sz="4000">
                  <a:latin typeface="+mn-lt"/>
                  <a:ea typeface="+mn-ea"/>
                  <a:cs typeface="+mn-cs"/>
                  <a:sym typeface="Times New Roman"/>
                </a:rPr>
                <a:t>•</a:t>
              </a:r>
              <a:r>
                <a:rPr b="1" sz="5000"/>
                <a:t> </a:t>
              </a:r>
              <a:r>
                <a:rPr b="1" sz="5000">
                  <a:latin typeface="+mn-lt"/>
                  <a:ea typeface="+mn-ea"/>
                  <a:cs typeface="+mn-cs"/>
                  <a:sym typeface="Times New Roman"/>
                </a:rPr>
                <a:t>V = n</a:t>
              </a:r>
              <a:r>
                <a:rPr b="1" sz="5000"/>
                <a:t> </a:t>
              </a:r>
              <a:r>
                <a:rPr b="1" sz="4000">
                  <a:latin typeface="+mn-lt"/>
                  <a:ea typeface="+mn-ea"/>
                  <a:cs typeface="+mn-cs"/>
                  <a:sym typeface="Times New Roman"/>
                </a:rPr>
                <a:t>•</a:t>
              </a:r>
              <a:r>
                <a:rPr b="1" sz="5000"/>
                <a:t> </a:t>
              </a:r>
              <a:r>
                <a:rPr b="1" sz="5000">
                  <a:latin typeface="+mn-lt"/>
                  <a:ea typeface="+mn-ea"/>
                  <a:cs typeface="+mn-cs"/>
                  <a:sym typeface="Times New Roman"/>
                </a:rPr>
                <a:t>R</a:t>
              </a:r>
              <a:r>
                <a:rPr b="1" sz="4000">
                  <a:latin typeface="+mn-lt"/>
                  <a:ea typeface="+mn-ea"/>
                  <a:cs typeface="+mn-cs"/>
                  <a:sym typeface="Times New Roman"/>
                </a:rPr>
                <a:t>•</a:t>
              </a:r>
              <a:r>
                <a:rPr b="1" sz="5000"/>
                <a:t> </a:t>
              </a:r>
              <a:r>
                <a:rPr b="1" sz="5000">
                  <a:latin typeface="+mn-lt"/>
                  <a:ea typeface="+mn-ea"/>
                  <a:cs typeface="+mn-cs"/>
                  <a:sym typeface="Times New Roman"/>
                </a:rPr>
                <a:t>T </a:t>
              </a:r>
            </a:p>
          </p:txBody>
        </p:sp>
        <p:sp>
          <p:nvSpPr>
            <p:cNvPr id="149" name="Legge di stato generale dei gas ideali"/>
            <p:cNvSpPr/>
            <p:nvPr/>
          </p:nvSpPr>
          <p:spPr>
            <a:xfrm>
              <a:off x="4508500" y="0"/>
              <a:ext cx="5181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FF9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buClr>
                  <a:srgbClr val="000000"/>
                </a:buClr>
                <a:buFont typeface="Times New Roman"/>
                <a:defRPr b="1" i="1" sz="4000">
                  <a:latin typeface="+mn-lt"/>
                  <a:ea typeface="+mn-ea"/>
                  <a:cs typeface="+mn-cs"/>
                  <a:sym typeface="Times New Roman"/>
                </a:defRPr>
              </a:lvl1pPr>
            </a:lstStyle>
            <a:p>
              <a:pPr/>
              <a:r>
                <a:t>Legge di stato generale dei gas ideali</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dissolve" transition="in">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42"/>
                                        </p:tgtEl>
                                        <p:attrNameLst>
                                          <p:attrName>style.visibility</p:attrName>
                                        </p:attrNameLst>
                                      </p:cBhvr>
                                      <p:to>
                                        <p:strVal val="visible"/>
                                      </p:to>
                                    </p:set>
                                    <p:animEffect filter="dissolve" transition="in">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47"/>
                                        </p:tgtEl>
                                        <p:attrNameLst>
                                          <p:attrName>style.visibility</p:attrName>
                                        </p:attrNameLst>
                                      </p:cBhvr>
                                      <p:to>
                                        <p:strVal val="visible"/>
                                      </p:to>
                                    </p:set>
                                    <p:animEffect filter="dissolve" transition="in">
                                      <p:cBhvr>
                                        <p:cTn id="17" dur="5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50"/>
                                        </p:tgtEl>
                                        <p:attrNameLst>
                                          <p:attrName>style.visibility</p:attrName>
                                        </p:attrNameLst>
                                      </p:cBhvr>
                                      <p:to>
                                        <p:strVal val="visible"/>
                                      </p:to>
                                    </p:set>
                                    <p:animEffect filter="dissolve" transition="in">
                                      <p:cBhvr>
                                        <p:cTn id="22"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2"/>
      <p:bldP build="whole" bldLvl="1" animBg="1" rev="0" advAuto="0" spid="150" grpId="4"/>
      <p:bldP build="whole" bldLvl="1" animBg="1" rev="0" advAuto="0" spid="147" grpId="3"/>
      <p:bldP build="whole" bldLvl="1" animBg="1" rev="0" advAuto="0" spid="13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153"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4" name="Gas reali (2)"/>
          <p:cNvSpPr txBox="1"/>
          <p:nvPr/>
        </p:nvSpPr>
        <p:spPr>
          <a:xfrm>
            <a:off x="2971800" y="4440"/>
            <a:ext cx="3962400" cy="676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9686" marR="39686" algn="ctr">
              <a:buClr>
                <a:srgbClr val="000000"/>
              </a:buClr>
              <a:buFont typeface="Times New Roman"/>
              <a:defRPr b="1" sz="4000">
                <a:latin typeface="+mn-lt"/>
                <a:ea typeface="+mn-ea"/>
                <a:cs typeface="+mn-cs"/>
                <a:sym typeface="Times New Roman"/>
              </a:defRPr>
            </a:lvl1pPr>
          </a:lstStyle>
          <a:p>
            <a:pPr/>
            <a:r>
              <a:t>Gas reali (2)</a:t>
            </a:r>
          </a:p>
        </p:txBody>
      </p:sp>
      <p:sp>
        <p:nvSpPr>
          <p:cNvPr id="155" name="Il comportamento ideale dei gas si basa su alcune approssimazioni."/>
          <p:cNvSpPr txBox="1"/>
          <p:nvPr/>
        </p:nvSpPr>
        <p:spPr>
          <a:xfrm>
            <a:off x="76200" y="576262"/>
            <a:ext cx="982980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200">
                <a:latin typeface="+mn-lt"/>
                <a:ea typeface="+mn-ea"/>
                <a:cs typeface="+mn-cs"/>
                <a:sym typeface="Times New Roman"/>
              </a:defRPr>
            </a:lvl1pPr>
          </a:lstStyle>
          <a:p>
            <a:pPr/>
            <a:r>
              <a:t>Il comportamento ideale dei gas si basa su alcune approssimazioni.</a:t>
            </a:r>
          </a:p>
        </p:txBody>
      </p:sp>
      <p:sp>
        <p:nvSpPr>
          <p:cNvPr id="156" name="1) Il gas ha a disposizione tutto il volume interno del recipiente."/>
          <p:cNvSpPr txBox="1"/>
          <p:nvPr/>
        </p:nvSpPr>
        <p:spPr>
          <a:xfrm>
            <a:off x="76200" y="1608137"/>
            <a:ext cx="98298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612140" indent="-571500" algn="just">
              <a:buClr>
                <a:srgbClr val="000000"/>
              </a:buClr>
              <a:buFont typeface="Times New Roman"/>
              <a:defRPr sz="2800">
                <a:latin typeface="+mn-lt"/>
                <a:ea typeface="+mn-ea"/>
                <a:cs typeface="+mn-cs"/>
                <a:sym typeface="Times New Roman"/>
              </a:defRPr>
            </a:lvl1pPr>
          </a:lstStyle>
          <a:p>
            <a:pPr/>
            <a:r>
              <a:t>1)	Il gas ha a disposizione tutto il volume interno del recipiente.</a:t>
            </a:r>
          </a:p>
        </p:txBody>
      </p:sp>
      <p:sp>
        <p:nvSpPr>
          <p:cNvPr id="157" name="Nel caso dei gas reali bisogna considerare anche il volume occupato dalle molecole di gas (covolume)."/>
          <p:cNvSpPr txBox="1"/>
          <p:nvPr/>
        </p:nvSpPr>
        <p:spPr>
          <a:xfrm>
            <a:off x="685799" y="2093912"/>
            <a:ext cx="9144001"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buClr>
                <a:srgbClr val="000000"/>
              </a:buClr>
              <a:buFont typeface="Times New Roman"/>
            </a:pPr>
            <a:r>
              <a:rPr i="1" sz="2800">
                <a:latin typeface="+mn-lt"/>
                <a:ea typeface="+mn-ea"/>
                <a:cs typeface="+mn-cs"/>
                <a:sym typeface="Times New Roman"/>
              </a:rPr>
              <a:t>Nel caso dei </a:t>
            </a:r>
            <a:r>
              <a:rPr b="1" i="1" sz="2800">
                <a:latin typeface="+mn-lt"/>
                <a:ea typeface="+mn-ea"/>
                <a:cs typeface="+mn-cs"/>
                <a:sym typeface="Times New Roman"/>
              </a:rPr>
              <a:t>gas reali</a:t>
            </a:r>
            <a:r>
              <a:rPr i="1" sz="2800">
                <a:latin typeface="+mn-lt"/>
                <a:ea typeface="+mn-ea"/>
                <a:cs typeface="+mn-cs"/>
                <a:sym typeface="Times New Roman"/>
              </a:rPr>
              <a:t> bisogna considerare anche il volume occupato dalle molecole di gas </a:t>
            </a:r>
            <a:r>
              <a:rPr b="1" i="1" sz="2800">
                <a:latin typeface="+mn-lt"/>
                <a:ea typeface="+mn-ea"/>
                <a:cs typeface="+mn-cs"/>
                <a:sym typeface="Times New Roman"/>
              </a:rPr>
              <a:t>(covolume</a:t>
            </a:r>
            <a:r>
              <a:rPr i="1" sz="2800">
                <a:latin typeface="+mn-lt"/>
                <a:ea typeface="+mn-ea"/>
                <a:cs typeface="+mn-cs"/>
                <a:sym typeface="Times New Roman"/>
              </a:rPr>
              <a:t>)</a:t>
            </a:r>
            <a:r>
              <a:rPr b="1" i="1" sz="2800">
                <a:latin typeface="+mn-lt"/>
                <a:ea typeface="+mn-ea"/>
                <a:cs typeface="+mn-cs"/>
                <a:sym typeface="Times New Roman"/>
              </a:rPr>
              <a:t>.</a:t>
            </a:r>
          </a:p>
        </p:txBody>
      </p:sp>
      <p:sp>
        <p:nvSpPr>
          <p:cNvPr id="158" name="La pressione esercitata dal gas dipende solo dagli urti delle molecole del gas contro le pareti del recipiente.…"/>
          <p:cNvSpPr txBox="1"/>
          <p:nvPr/>
        </p:nvSpPr>
        <p:spPr>
          <a:xfrm>
            <a:off x="76200" y="3005137"/>
            <a:ext cx="9829800" cy="212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12140" indent="-571500" algn="just">
              <a:buClr>
                <a:srgbClr val="000000"/>
              </a:buClr>
              <a:buSzPct val="100000"/>
              <a:buFont typeface="Times New Roman"/>
              <a:buAutoNum type="arabicParenR" startAt="2"/>
              <a:defRPr sz="2800">
                <a:latin typeface="+mn-lt"/>
                <a:ea typeface="+mn-ea"/>
                <a:cs typeface="+mn-cs"/>
                <a:sym typeface="Times New Roman"/>
              </a:defRPr>
            </a:pPr>
            <a:r>
              <a:t>La pressione esercitata dal gas dipende solo dagli urti delle molecole del gas contro le pareti del recipiente.</a:t>
            </a:r>
          </a:p>
          <a:p>
            <a:pPr marL="612140" indent="-571500" algn="just">
              <a:buClr>
                <a:srgbClr val="000000"/>
              </a:buClr>
              <a:buFont typeface="Times New Roman"/>
              <a:defRPr sz="2800">
                <a:latin typeface="+mn-lt"/>
                <a:ea typeface="+mn-ea"/>
                <a:cs typeface="+mn-cs"/>
                <a:sym typeface="Times New Roman"/>
              </a:defRPr>
            </a:pPr>
            <a:r>
              <a:t>	Inoltre sono trascurabili gli urti tra le molecole, la perdita di energia in seguito agli urti (urti elastici) ed eventuali forze attrattive/repulsive tra le molecole.</a:t>
            </a:r>
          </a:p>
        </p:txBody>
      </p:sp>
      <p:sp>
        <p:nvSpPr>
          <p:cNvPr id="159" name="Per i gas reali bisogna considerare urti non elastici."/>
          <p:cNvSpPr txBox="1"/>
          <p:nvPr/>
        </p:nvSpPr>
        <p:spPr>
          <a:xfrm>
            <a:off x="685799" y="5199062"/>
            <a:ext cx="9144001"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buClr>
                <a:srgbClr val="000000"/>
              </a:buClr>
              <a:buFont typeface="Times New Roman"/>
            </a:pPr>
            <a:r>
              <a:rPr i="1" sz="2800">
                <a:latin typeface="+mn-lt"/>
                <a:ea typeface="+mn-ea"/>
                <a:cs typeface="+mn-cs"/>
                <a:sym typeface="Times New Roman"/>
              </a:rPr>
              <a:t>Per i </a:t>
            </a:r>
            <a:r>
              <a:rPr b="1" i="1" sz="2800">
                <a:latin typeface="+mn-lt"/>
                <a:ea typeface="+mn-ea"/>
                <a:cs typeface="+mn-cs"/>
                <a:sym typeface="Times New Roman"/>
              </a:rPr>
              <a:t>gas reali</a:t>
            </a:r>
            <a:r>
              <a:rPr i="1" sz="2800">
                <a:latin typeface="+mn-lt"/>
                <a:ea typeface="+mn-ea"/>
                <a:cs typeface="+mn-cs"/>
                <a:sym typeface="Times New Roman"/>
              </a:rPr>
              <a:t> bisogna considerare urti non elastici.</a:t>
            </a:r>
          </a:p>
        </p:txBody>
      </p:sp>
      <p:sp>
        <p:nvSpPr>
          <p:cNvPr id="160" name="La legge di stato generale per i gas reali prevede quindi due fattori correttivi in diminuzione sia del volume sia della pressione."/>
          <p:cNvSpPr txBox="1"/>
          <p:nvPr/>
        </p:nvSpPr>
        <p:spPr>
          <a:xfrm>
            <a:off x="76200" y="5683250"/>
            <a:ext cx="98298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Arial"/>
              <a:defRPr sz="2800">
                <a:latin typeface="+mn-lt"/>
                <a:ea typeface="+mn-ea"/>
                <a:cs typeface="+mn-cs"/>
                <a:sym typeface="Times New Roman"/>
              </a:defRPr>
            </a:lvl1pPr>
          </a:lstStyle>
          <a:p>
            <a:pPr/>
            <a:r>
              <a:t>La legge di stato generale per i gas reali prevede quindi due fattori correttivi in diminuzione sia del volume sia della pressione.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dissolve" transition="in">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6"/>
                                        </p:tgtEl>
                                        <p:attrNameLst>
                                          <p:attrName>style.visibility</p:attrName>
                                        </p:attrNameLst>
                                      </p:cBhvr>
                                      <p:to>
                                        <p:strVal val="visible"/>
                                      </p:to>
                                    </p:set>
                                    <p:animEffect filter="dissolve" transition="in">
                                      <p:cBhvr>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7"/>
                                        </p:tgtEl>
                                        <p:attrNameLst>
                                          <p:attrName>style.visibility</p:attrName>
                                        </p:attrNameLst>
                                      </p:cBhvr>
                                      <p:to>
                                        <p:strVal val="visible"/>
                                      </p:to>
                                    </p:set>
                                    <p:animEffect filter="dissolve" transition="in">
                                      <p:cBhvr>
                                        <p:cTn id="17" dur="5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58"/>
                                        </p:tgtEl>
                                        <p:attrNameLst>
                                          <p:attrName>style.visibility</p:attrName>
                                        </p:attrNameLst>
                                      </p:cBhvr>
                                      <p:to>
                                        <p:strVal val="visible"/>
                                      </p:to>
                                    </p:set>
                                    <p:animEffect filter="dissolve" transition="in">
                                      <p:cBhvr>
                                        <p:cTn id="22" dur="500"/>
                                        <p:tgtEl>
                                          <p:spTgt spid="15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59"/>
                                        </p:tgtEl>
                                        <p:attrNameLst>
                                          <p:attrName>style.visibility</p:attrName>
                                        </p:attrNameLst>
                                      </p:cBhvr>
                                      <p:to>
                                        <p:strVal val="visible"/>
                                      </p:to>
                                    </p:set>
                                    <p:animEffect filter="dissolve" transition="in">
                                      <p:cBhvr>
                                        <p:cTn id="27" dur="500"/>
                                        <p:tgtEl>
                                          <p:spTgt spid="15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60"/>
                                        </p:tgtEl>
                                        <p:attrNameLst>
                                          <p:attrName>style.visibility</p:attrName>
                                        </p:attrNameLst>
                                      </p:cBhvr>
                                      <p:to>
                                        <p:strVal val="visible"/>
                                      </p:to>
                                    </p:set>
                                    <p:animEffect filter="dissolve" transition="in">
                                      <p:cBhvr>
                                        <p:cTn id="32"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3"/>
      <p:bldP build="whole" bldLvl="1" animBg="1" rev="0" advAuto="0" spid="155" grpId="1"/>
      <p:bldP build="whole" bldLvl="1" animBg="1" rev="0" advAuto="0" spid="158" grpId="4"/>
      <p:bldP build="whole" bldLvl="1" animBg="1" rev="0" advAuto="0" spid="159" grpId="5"/>
      <p:bldP build="whole" bldLvl="1" animBg="1" rev="0" advAuto="0" spid="160" grpId="6"/>
      <p:bldP build="whole" bldLvl="1" animBg="1" rev="0" advAuto="0" spid="156"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35"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 name="Le particelle che caratterizzano i materiali gassosi si muovono ad una velocità molto superiore rispetto a ciò che si verifica nei liquidi."/>
          <p:cNvSpPr txBox="1"/>
          <p:nvPr/>
        </p:nvSpPr>
        <p:spPr>
          <a:xfrm>
            <a:off x="152400" y="0"/>
            <a:ext cx="9372600" cy="138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000">
                <a:latin typeface="+mn-lt"/>
                <a:ea typeface="+mn-ea"/>
                <a:cs typeface="+mn-cs"/>
                <a:sym typeface="Times New Roman"/>
              </a:defRPr>
            </a:lvl1pPr>
          </a:lstStyle>
          <a:p>
            <a:pPr/>
            <a:r>
              <a:t>Le particelle che caratterizzano i materiali gassosi si muovono ad una velocità molto superiore rispetto a ciò che si verifica nei liquidi.</a:t>
            </a:r>
          </a:p>
        </p:txBody>
      </p:sp>
      <p:sp>
        <p:nvSpPr>
          <p:cNvPr id="37" name="Volume  (misurato in m3 o in litri)"/>
          <p:cNvSpPr txBox="1"/>
          <p:nvPr/>
        </p:nvSpPr>
        <p:spPr>
          <a:xfrm>
            <a:off x="457200" y="4433887"/>
            <a:ext cx="74676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00000"/>
              </a:buClr>
              <a:buFont typeface="Times New Roman"/>
            </a:pPr>
            <a:r>
              <a:rPr b="1" sz="2800">
                <a:latin typeface="+mn-lt"/>
                <a:ea typeface="+mn-ea"/>
                <a:cs typeface="+mn-cs"/>
                <a:sym typeface="Times New Roman"/>
              </a:rPr>
              <a:t>Volume		(misurato in m</a:t>
            </a:r>
            <a:r>
              <a:rPr b="1" baseline="29999" sz="2800">
                <a:latin typeface="+mn-lt"/>
                <a:ea typeface="+mn-ea"/>
                <a:cs typeface="+mn-cs"/>
                <a:sym typeface="Times New Roman"/>
              </a:rPr>
              <a:t>3</a:t>
            </a:r>
            <a:r>
              <a:rPr b="1" sz="2800">
                <a:latin typeface="+mn-lt"/>
                <a:ea typeface="+mn-ea"/>
                <a:cs typeface="+mn-cs"/>
                <a:sym typeface="Times New Roman"/>
              </a:rPr>
              <a:t> o in litri)</a:t>
            </a:r>
          </a:p>
        </p:txBody>
      </p:sp>
      <p:sp>
        <p:nvSpPr>
          <p:cNvPr id="38" name="Pressione  (misurata in Pascal (N/m2) o in atmosfere)"/>
          <p:cNvSpPr txBox="1"/>
          <p:nvPr/>
        </p:nvSpPr>
        <p:spPr>
          <a:xfrm>
            <a:off x="457200" y="4941887"/>
            <a:ext cx="94488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705FE"/>
              </a:buClr>
              <a:buFont typeface="Times New Roman"/>
            </a:pPr>
            <a:r>
              <a:rPr b="1" sz="2800">
                <a:solidFill>
                  <a:srgbClr val="0705FE"/>
                </a:solidFill>
                <a:uFill>
                  <a:solidFill>
                    <a:srgbClr val="0705FE"/>
                  </a:solidFill>
                </a:uFill>
                <a:latin typeface="+mn-lt"/>
                <a:ea typeface="+mn-ea"/>
                <a:cs typeface="+mn-cs"/>
                <a:sym typeface="Times New Roman"/>
              </a:rPr>
              <a:t>Pressione		(misurata in Pascal (N/m</a:t>
            </a:r>
            <a:r>
              <a:rPr b="1" baseline="29999" sz="2800">
                <a:solidFill>
                  <a:srgbClr val="0705FE"/>
                </a:solidFill>
                <a:uFill>
                  <a:solidFill>
                    <a:srgbClr val="0705FE"/>
                  </a:solidFill>
                </a:uFill>
                <a:latin typeface="+mn-lt"/>
                <a:ea typeface="+mn-ea"/>
                <a:cs typeface="+mn-cs"/>
                <a:sym typeface="Times New Roman"/>
              </a:rPr>
              <a:t>2</a:t>
            </a:r>
            <a:r>
              <a:rPr b="1" sz="2800">
                <a:solidFill>
                  <a:srgbClr val="0705FE"/>
                </a:solidFill>
                <a:uFill>
                  <a:solidFill>
                    <a:srgbClr val="0705FE"/>
                  </a:solidFill>
                </a:uFill>
                <a:latin typeface="+mn-lt"/>
                <a:ea typeface="+mn-ea"/>
                <a:cs typeface="+mn-cs"/>
                <a:sym typeface="Times New Roman"/>
              </a:rPr>
              <a:t>) o in atmosfere)</a:t>
            </a:r>
          </a:p>
        </p:txBody>
      </p:sp>
      <p:sp>
        <p:nvSpPr>
          <p:cNvPr id="39" name="Temperatura (misurata in Kelvin (K) o in °C)"/>
          <p:cNvSpPr txBox="1"/>
          <p:nvPr/>
        </p:nvSpPr>
        <p:spPr>
          <a:xfrm>
            <a:off x="457200" y="5449887"/>
            <a:ext cx="92202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FF0903"/>
              </a:buClr>
              <a:buFont typeface="Times New Roman"/>
              <a:defRPr b="1" sz="2800">
                <a:solidFill>
                  <a:srgbClr val="FF0903"/>
                </a:solidFill>
                <a:uFill>
                  <a:solidFill>
                    <a:srgbClr val="FF0903"/>
                  </a:solidFill>
                </a:uFill>
                <a:latin typeface="+mn-lt"/>
                <a:ea typeface="+mn-ea"/>
                <a:cs typeface="+mn-cs"/>
                <a:sym typeface="Times New Roman"/>
              </a:defRPr>
            </a:lvl1pPr>
          </a:lstStyle>
          <a:p>
            <a:pPr/>
            <a:r>
              <a:t>Temperatura	(misurata in Kelvin (K) o in °C)</a:t>
            </a:r>
          </a:p>
        </p:txBody>
      </p:sp>
      <p:sp>
        <p:nvSpPr>
          <p:cNvPr id="40" name="Massa  (misurata in kg o in moli)"/>
          <p:cNvSpPr txBox="1"/>
          <p:nvPr/>
        </p:nvSpPr>
        <p:spPr>
          <a:xfrm>
            <a:off x="457200" y="5957887"/>
            <a:ext cx="92202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8913D"/>
              </a:buClr>
              <a:buFont typeface="Times New Roman"/>
              <a:defRPr b="1" sz="2800">
                <a:solidFill>
                  <a:srgbClr val="08913D"/>
                </a:solidFill>
                <a:uFill>
                  <a:solidFill>
                    <a:srgbClr val="08913D"/>
                  </a:solidFill>
                </a:uFill>
                <a:latin typeface="+mn-lt"/>
                <a:ea typeface="+mn-ea"/>
                <a:cs typeface="+mn-cs"/>
                <a:sym typeface="Times New Roman"/>
              </a:defRPr>
            </a:lvl1pPr>
          </a:lstStyle>
          <a:p>
            <a:pPr/>
            <a:r>
              <a:t>Massa		(misurata in kg o in moli)</a:t>
            </a:r>
          </a:p>
        </p:txBody>
      </p:sp>
      <p:sp>
        <p:nvSpPr>
          <p:cNvPr id="41" name="I parametri fisici che caratterizzano i gas sono:"/>
          <p:cNvSpPr txBox="1"/>
          <p:nvPr/>
        </p:nvSpPr>
        <p:spPr>
          <a:xfrm>
            <a:off x="152400" y="3810000"/>
            <a:ext cx="9372600" cy="615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sz="3600">
                <a:latin typeface="+mn-lt"/>
                <a:ea typeface="+mn-ea"/>
                <a:cs typeface="+mn-cs"/>
                <a:sym typeface="Times New Roman"/>
              </a:defRPr>
            </a:lvl1pPr>
          </a:lstStyle>
          <a:p>
            <a:pPr/>
            <a:r>
              <a:t>I parametri fisici che caratterizzano i gas sono:</a:t>
            </a:r>
          </a:p>
        </p:txBody>
      </p:sp>
      <p:sp>
        <p:nvSpPr>
          <p:cNvPr id="42" name="Ciò è dovuto al fatto che per esse i legami intermolecolari sono molto deboli o del tutto assenti."/>
          <p:cNvSpPr txBox="1"/>
          <p:nvPr/>
        </p:nvSpPr>
        <p:spPr>
          <a:xfrm>
            <a:off x="152400" y="1371600"/>
            <a:ext cx="9372600"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000">
                <a:latin typeface="+mn-lt"/>
                <a:ea typeface="+mn-ea"/>
                <a:cs typeface="+mn-cs"/>
                <a:sym typeface="Times New Roman"/>
              </a:defRPr>
            </a:lvl1pPr>
          </a:lstStyle>
          <a:p>
            <a:pPr/>
            <a:r>
              <a:t>Ciò è dovuto al fatto che per esse i legami intermolecolari sono molto deboli o del tutto assenti.</a:t>
            </a:r>
          </a:p>
        </p:txBody>
      </p:sp>
      <p:sp>
        <p:nvSpPr>
          <p:cNvPr id="43" name="Pertanto le particelle tendono ad occupare tutto lo spazio a loro disposizione e nel loro movimento, urtando contro le pareti del recipiente generano una pressione."/>
          <p:cNvSpPr txBox="1"/>
          <p:nvPr/>
        </p:nvSpPr>
        <p:spPr>
          <a:xfrm>
            <a:off x="152400" y="2362200"/>
            <a:ext cx="9372600" cy="138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000">
                <a:latin typeface="+mn-lt"/>
                <a:ea typeface="+mn-ea"/>
                <a:cs typeface="+mn-cs"/>
                <a:sym typeface="Times New Roman"/>
              </a:defRPr>
            </a:lvl1pPr>
          </a:lstStyle>
          <a:p>
            <a:pPr/>
            <a:r>
              <a:t>Pertanto le particelle tendono ad occupare tutto lo spazio a loro disposizione e nel loro movimento, urtando contro le pareti del recipiente generano una pressione.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
                                        </p:tgtEl>
                                        <p:attrNameLst>
                                          <p:attrName>style.visibility</p:attrName>
                                        </p:attrNameLst>
                                      </p:cBhvr>
                                      <p:to>
                                        <p:strVal val="visible"/>
                                      </p:to>
                                    </p:set>
                                    <p:animEffect filter="dissolve" transition="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
                                        </p:tgtEl>
                                        <p:attrNameLst>
                                          <p:attrName>style.visibility</p:attrName>
                                        </p:attrNameLst>
                                      </p:cBhvr>
                                      <p:to>
                                        <p:strVal val="visible"/>
                                      </p:to>
                                    </p:set>
                                    <p:animEffect filter="dissolve" transition="i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3"/>
                                        </p:tgtEl>
                                        <p:attrNameLst>
                                          <p:attrName>style.visibility</p:attrName>
                                        </p:attrNameLst>
                                      </p:cBhvr>
                                      <p:to>
                                        <p:strVal val="visible"/>
                                      </p:to>
                                    </p:set>
                                    <p:animEffect filter="dissolve" transition="i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1"/>
                                        </p:tgtEl>
                                        <p:attrNameLst>
                                          <p:attrName>style.visibility</p:attrName>
                                        </p:attrNameLst>
                                      </p:cBhvr>
                                      <p:to>
                                        <p:strVal val="visible"/>
                                      </p:to>
                                    </p:set>
                                    <p:animEffect filter="dissolve" transition="i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7"/>
                                        </p:tgtEl>
                                        <p:attrNameLst>
                                          <p:attrName>style.visibility</p:attrName>
                                        </p:attrNameLst>
                                      </p:cBhvr>
                                      <p:to>
                                        <p:strVal val="visible"/>
                                      </p:to>
                                    </p:set>
                                    <p:animEffect filter="dissolve" transition="i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8"/>
                                        </p:tgtEl>
                                        <p:attrNameLst>
                                          <p:attrName>style.visibility</p:attrName>
                                        </p:attrNameLst>
                                      </p:cBhvr>
                                      <p:to>
                                        <p:strVal val="visible"/>
                                      </p:to>
                                    </p:set>
                                    <p:animEffect filter="dissolve" transition="i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9"/>
                                        </p:tgtEl>
                                        <p:attrNameLst>
                                          <p:attrName>style.visibility</p:attrName>
                                        </p:attrNameLst>
                                      </p:cBhvr>
                                      <p:to>
                                        <p:strVal val="visible"/>
                                      </p:to>
                                    </p:set>
                                    <p:animEffect filter="dissolve" transition="i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40"/>
                                        </p:tgtEl>
                                        <p:attrNameLst>
                                          <p:attrName>style.visibility</p:attrName>
                                        </p:attrNameLst>
                                      </p:cBhvr>
                                      <p:to>
                                        <p:strVal val="visible"/>
                                      </p:to>
                                    </p:set>
                                    <p:animEffect filter="dissolve" transition="in">
                                      <p:cBhvr>
                                        <p:cTn id="42" dur="500"/>
                                        <p:tgtEl>
                                          <p:spTgt spid="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 grpId="6"/>
      <p:bldP build="whole" bldLvl="1" animBg="1" rev="0" advAuto="0" spid="40" grpId="8"/>
      <p:bldP build="whole" bldLvl="1" animBg="1" rev="0" advAuto="0" spid="37" grpId="5"/>
      <p:bldP build="whole" bldLvl="1" animBg="1" rev="0" advAuto="0" spid="42" grpId="2"/>
      <p:bldP build="whole" bldLvl="1" animBg="1" rev="0" advAuto="0" spid="36" grpId="1"/>
      <p:bldP build="whole" bldLvl="1" animBg="1" rev="0" advAuto="0" spid="39" grpId="7"/>
      <p:bldP build="whole" bldLvl="1" animBg="1" rev="0" advAuto="0" spid="41" grpId="4"/>
      <p:bldP build="whole" bldLvl="1" animBg="1" rev="0" advAuto="0" spid="43"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46"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 name="Studiare il comportamento di quattro variabili simultanea-mente risulta molto complicato. Pertanto si è proceduto allo studio di due variabili per volta, mantenendo costante gli altri due. Questi studi portarono alla enunciazione di quattro leggi dei gas, alcune delle quali portano il nome dei loro scopritori."/>
          <p:cNvSpPr txBox="1"/>
          <p:nvPr/>
        </p:nvSpPr>
        <p:spPr>
          <a:xfrm>
            <a:off x="152400" y="60325"/>
            <a:ext cx="9677400" cy="224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000">
                <a:latin typeface="+mn-lt"/>
                <a:ea typeface="+mn-ea"/>
                <a:cs typeface="+mn-cs"/>
                <a:sym typeface="Times New Roman"/>
              </a:defRPr>
            </a:lvl1pPr>
          </a:lstStyle>
          <a:p>
            <a:pPr/>
            <a:r>
              <a:t>Studiare il comportamento di quattro variabili simultanea-mente risulta molto complicato. Pertanto si è proceduto allo studio di due variabili per volta, mantenendo costante gli altri due. Questi studi portarono alla enunciazione di quattro leggi dei gas, alcune delle quali portano il nome dei loro scopritori.</a:t>
            </a:r>
          </a:p>
        </p:txBody>
      </p:sp>
      <p:sp>
        <p:nvSpPr>
          <p:cNvPr id="48" name="Legge dell’isoterma (o di Boyle)"/>
          <p:cNvSpPr txBox="1"/>
          <p:nvPr/>
        </p:nvSpPr>
        <p:spPr>
          <a:xfrm>
            <a:off x="304800" y="2514600"/>
            <a:ext cx="7467600" cy="615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b="1" sz="3600">
                <a:latin typeface="+mn-lt"/>
                <a:ea typeface="+mn-ea"/>
                <a:cs typeface="+mn-cs"/>
                <a:sym typeface="Times New Roman"/>
              </a:defRPr>
            </a:lvl1pPr>
          </a:lstStyle>
          <a:p>
            <a:pPr/>
            <a:r>
              <a:t>Legge dell’isoterma (o di Boyle)</a:t>
            </a:r>
          </a:p>
        </p:txBody>
      </p:sp>
      <p:sp>
        <p:nvSpPr>
          <p:cNvPr id="49" name="Legge dell’isobara (o di Charles )"/>
          <p:cNvSpPr txBox="1"/>
          <p:nvPr/>
        </p:nvSpPr>
        <p:spPr>
          <a:xfrm>
            <a:off x="304800" y="3163887"/>
            <a:ext cx="9448800" cy="615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705FE"/>
              </a:buClr>
              <a:buFont typeface="Times New Roman"/>
              <a:defRPr b="1" sz="3600">
                <a:solidFill>
                  <a:srgbClr val="0705FE"/>
                </a:solidFill>
                <a:uFill>
                  <a:solidFill>
                    <a:srgbClr val="0705FE"/>
                  </a:solidFill>
                </a:uFill>
                <a:latin typeface="+mn-lt"/>
                <a:ea typeface="+mn-ea"/>
                <a:cs typeface="+mn-cs"/>
                <a:sym typeface="Times New Roman"/>
              </a:defRPr>
            </a:lvl1pPr>
          </a:lstStyle>
          <a:p>
            <a:pPr/>
            <a:r>
              <a:t>Legge dell’isobara (o di Charles )</a:t>
            </a:r>
          </a:p>
        </p:txBody>
      </p:sp>
      <p:sp>
        <p:nvSpPr>
          <p:cNvPr id="50" name="Legge dell’isocora"/>
          <p:cNvSpPr txBox="1"/>
          <p:nvPr/>
        </p:nvSpPr>
        <p:spPr>
          <a:xfrm>
            <a:off x="304800" y="3814762"/>
            <a:ext cx="9220200" cy="615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FF0903"/>
              </a:buClr>
              <a:buFont typeface="Times New Roman"/>
              <a:defRPr b="1" sz="3600">
                <a:solidFill>
                  <a:srgbClr val="FF0903"/>
                </a:solidFill>
                <a:uFill>
                  <a:solidFill>
                    <a:srgbClr val="FF0903"/>
                  </a:solidFill>
                </a:uFill>
                <a:latin typeface="+mn-lt"/>
                <a:ea typeface="+mn-ea"/>
                <a:cs typeface="+mn-cs"/>
                <a:sym typeface="Times New Roman"/>
              </a:defRPr>
            </a:lvl1pPr>
          </a:lstStyle>
          <a:p>
            <a:pPr/>
            <a:r>
              <a:t>Legge dell’isocora</a:t>
            </a:r>
          </a:p>
        </p:txBody>
      </p:sp>
      <p:sp>
        <p:nvSpPr>
          <p:cNvPr id="51" name="Legge di Avogadro"/>
          <p:cNvSpPr txBox="1"/>
          <p:nvPr/>
        </p:nvSpPr>
        <p:spPr>
          <a:xfrm>
            <a:off x="304800" y="4465637"/>
            <a:ext cx="9220200" cy="615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19E1A"/>
              </a:buClr>
              <a:buFont typeface="Times New Roman"/>
              <a:defRPr b="1" sz="3600">
                <a:solidFill>
                  <a:srgbClr val="019E1A"/>
                </a:solidFill>
                <a:uFill>
                  <a:solidFill>
                    <a:srgbClr val="019E1A"/>
                  </a:solidFill>
                </a:uFill>
                <a:latin typeface="+mn-lt"/>
                <a:ea typeface="+mn-ea"/>
                <a:cs typeface="+mn-cs"/>
                <a:sym typeface="Times New Roman"/>
              </a:defRPr>
            </a:lvl1pPr>
          </a:lstStyle>
          <a:p>
            <a:pPr/>
            <a:r>
              <a:t>Legge di Avogadro</a:t>
            </a:r>
          </a:p>
        </p:txBody>
      </p:sp>
      <p:sp>
        <p:nvSpPr>
          <p:cNvPr id="52" name="La combinazione di queste quattro leggi permette di ricavare una legge di stato applicabile per tutti i gas, se essi però si comportano in maniera ideale (bassa pressione)."/>
          <p:cNvSpPr txBox="1"/>
          <p:nvPr/>
        </p:nvSpPr>
        <p:spPr>
          <a:xfrm>
            <a:off x="152399" y="5165725"/>
            <a:ext cx="9525001" cy="138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000">
                <a:latin typeface="+mn-lt"/>
                <a:ea typeface="+mn-ea"/>
                <a:cs typeface="+mn-cs"/>
                <a:sym typeface="Times New Roman"/>
              </a:defRPr>
            </a:lvl1pPr>
          </a:lstStyle>
          <a:p>
            <a:pPr/>
            <a:r>
              <a:t>La combinazione di queste quattro leggi permette di ricavare una legge di stato applicabile per tutti i gas, se essi però si comportano in maniera ideale (bassa pressione).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
                                        </p:tgtEl>
                                        <p:attrNameLst>
                                          <p:attrName>style.visibility</p:attrName>
                                        </p:attrNameLst>
                                      </p:cBhvr>
                                      <p:to>
                                        <p:strVal val="visible"/>
                                      </p:to>
                                    </p:set>
                                    <p:animEffect filter="dissolve" transition="i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8"/>
                                        </p:tgtEl>
                                        <p:attrNameLst>
                                          <p:attrName>style.visibility</p:attrName>
                                        </p:attrNameLst>
                                      </p:cBhvr>
                                      <p:to>
                                        <p:strVal val="visible"/>
                                      </p:to>
                                    </p:set>
                                    <p:animEffect filter="dissolve" transition="i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9"/>
                                        </p:tgtEl>
                                        <p:attrNameLst>
                                          <p:attrName>style.visibility</p:attrName>
                                        </p:attrNameLst>
                                      </p:cBhvr>
                                      <p:to>
                                        <p:strVal val="visible"/>
                                      </p:to>
                                    </p:set>
                                    <p:animEffect filter="dissolve" transition="i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0"/>
                                        </p:tgtEl>
                                        <p:attrNameLst>
                                          <p:attrName>style.visibility</p:attrName>
                                        </p:attrNameLst>
                                      </p:cBhvr>
                                      <p:to>
                                        <p:strVal val="visible"/>
                                      </p:to>
                                    </p:set>
                                    <p:animEffect filter="dissolve" transition="i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1"/>
                                        </p:tgtEl>
                                        <p:attrNameLst>
                                          <p:attrName>style.visibility</p:attrName>
                                        </p:attrNameLst>
                                      </p:cBhvr>
                                      <p:to>
                                        <p:strVal val="visible"/>
                                      </p:to>
                                    </p:set>
                                    <p:animEffect filter="dissolve" transition="in">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52"/>
                                        </p:tgtEl>
                                        <p:attrNameLst>
                                          <p:attrName>style.visibility</p:attrName>
                                        </p:attrNameLst>
                                      </p:cBhvr>
                                      <p:to>
                                        <p:strVal val="visible"/>
                                      </p:to>
                                    </p:set>
                                    <p:animEffect filter="dissolve" transition="in">
                                      <p:cBhvr>
                                        <p:cTn id="32" dur="5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3"/>
      <p:bldP build="whole" bldLvl="1" animBg="1" rev="0" advAuto="0" spid="48" grpId="2"/>
      <p:bldP build="whole" bldLvl="1" animBg="1" rev="0" advAuto="0" spid="50" grpId="4"/>
      <p:bldP build="whole" bldLvl="1" animBg="1" rev="0" advAuto="0" spid="51" grpId="5"/>
      <p:bldP build="whole" bldLvl="1" animBg="1" rev="0" advAuto="0" spid="52" grpId="6"/>
      <p:bldP build="whole" bldLvl="1" animBg="1" rev="0" advAuto="0" spid="4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55"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 name="Legge dell’isoterma (o di Boyle)"/>
          <p:cNvSpPr txBox="1"/>
          <p:nvPr/>
        </p:nvSpPr>
        <p:spPr>
          <a:xfrm>
            <a:off x="1524000" y="76200"/>
            <a:ext cx="7467600" cy="615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b="1" sz="3600">
                <a:latin typeface="+mn-lt"/>
                <a:ea typeface="+mn-ea"/>
                <a:cs typeface="+mn-cs"/>
                <a:sym typeface="Times New Roman"/>
              </a:defRPr>
            </a:lvl1pPr>
          </a:lstStyle>
          <a:p>
            <a:pPr/>
            <a:r>
              <a:t>Legge dell’isoterma (o di Boyle)</a:t>
            </a:r>
          </a:p>
        </p:txBody>
      </p:sp>
      <p:sp>
        <p:nvSpPr>
          <p:cNvPr id="57" name="A temperatura costante, una data quantità di gas occupa un volume che è inversamente proporzionale alla pressione esercitata sulle pareti del recipiente."/>
          <p:cNvSpPr txBox="1"/>
          <p:nvPr/>
        </p:nvSpPr>
        <p:spPr>
          <a:xfrm>
            <a:off x="152400" y="685800"/>
            <a:ext cx="9448800" cy="138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i="1" sz="3000">
                <a:latin typeface="+mn-lt"/>
                <a:ea typeface="+mn-ea"/>
                <a:cs typeface="+mn-cs"/>
                <a:sym typeface="Times New Roman"/>
              </a:defRPr>
            </a:lvl1pPr>
          </a:lstStyle>
          <a:p>
            <a:pPr/>
            <a:r>
              <a:t>A temperatura costante, una data quantità di gas occupa un volume che è inversamente proporzionale alla pressione esercitata sulle pareti del recipiente.</a:t>
            </a:r>
          </a:p>
        </p:txBody>
      </p:sp>
      <p:sp>
        <p:nvSpPr>
          <p:cNvPr id="58" name="V  =  k • (1/P) (n e T costanti)"/>
          <p:cNvSpPr txBox="1"/>
          <p:nvPr/>
        </p:nvSpPr>
        <p:spPr>
          <a:xfrm>
            <a:off x="4953000" y="2133600"/>
            <a:ext cx="4698142" cy="615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
                <a:srgbClr val="000000"/>
              </a:buClr>
              <a:buFont typeface="Times New Roman"/>
            </a:pPr>
            <a:r>
              <a:rPr b="1" sz="3600">
                <a:latin typeface="+mn-lt"/>
                <a:ea typeface="+mn-ea"/>
                <a:cs typeface="+mn-cs"/>
                <a:sym typeface="Times New Roman"/>
              </a:rPr>
              <a:t>V  =  k </a:t>
            </a:r>
            <a:r>
              <a:rPr b="1" sz="2800">
                <a:latin typeface="+mn-lt"/>
                <a:ea typeface="+mn-ea"/>
                <a:cs typeface="+mn-cs"/>
                <a:sym typeface="Times New Roman"/>
              </a:rPr>
              <a:t>•</a:t>
            </a:r>
            <a:r>
              <a:rPr b="1" sz="3600">
                <a:latin typeface="+mn-lt"/>
                <a:ea typeface="+mn-ea"/>
                <a:cs typeface="+mn-cs"/>
                <a:sym typeface="Times New Roman"/>
              </a:rPr>
              <a:t> (1/P) </a:t>
            </a:r>
            <a:r>
              <a:rPr>
                <a:latin typeface="+mn-lt"/>
                <a:ea typeface="+mn-ea"/>
                <a:cs typeface="+mn-cs"/>
                <a:sym typeface="Times New Roman"/>
              </a:rPr>
              <a:t>(n e T costanti)</a:t>
            </a:r>
          </a:p>
        </p:txBody>
      </p:sp>
      <p:sp>
        <p:nvSpPr>
          <p:cNvPr id="59" name="P1 • V1  = P2 • V2 = K"/>
          <p:cNvSpPr txBox="1"/>
          <p:nvPr/>
        </p:nvSpPr>
        <p:spPr>
          <a:xfrm>
            <a:off x="5257800" y="2787650"/>
            <a:ext cx="4267200" cy="7024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00000"/>
              </a:buClr>
              <a:buFont typeface="Times New Roman"/>
            </a:pPr>
            <a:r>
              <a:rPr b="1" sz="3600">
                <a:latin typeface="+mn-lt"/>
                <a:ea typeface="+mn-ea"/>
                <a:cs typeface="+mn-cs"/>
                <a:sym typeface="Times New Roman"/>
              </a:rPr>
              <a:t>P</a:t>
            </a:r>
            <a:r>
              <a:rPr b="1" baseline="-25000" sz="3600">
                <a:latin typeface="+mn-lt"/>
                <a:ea typeface="+mn-ea"/>
                <a:cs typeface="+mn-cs"/>
                <a:sym typeface="Times New Roman"/>
              </a:rPr>
              <a:t>1</a:t>
            </a:r>
            <a:r>
              <a:rPr b="1" sz="3600">
                <a:latin typeface="+mn-lt"/>
                <a:ea typeface="+mn-ea"/>
                <a:cs typeface="+mn-cs"/>
                <a:sym typeface="Times New Roman"/>
              </a:rPr>
              <a:t> </a:t>
            </a:r>
            <a:r>
              <a:rPr b="1" sz="2800">
                <a:latin typeface="+mn-lt"/>
                <a:ea typeface="+mn-ea"/>
                <a:cs typeface="+mn-cs"/>
                <a:sym typeface="Times New Roman"/>
              </a:rPr>
              <a:t>•</a:t>
            </a:r>
            <a:r>
              <a:rPr b="1" sz="3600">
                <a:latin typeface="+mn-lt"/>
                <a:ea typeface="+mn-ea"/>
                <a:cs typeface="+mn-cs"/>
                <a:sym typeface="Times New Roman"/>
              </a:rPr>
              <a:t> V</a:t>
            </a:r>
            <a:r>
              <a:rPr b="1" baseline="-25000" sz="3600">
                <a:latin typeface="+mn-lt"/>
                <a:ea typeface="+mn-ea"/>
                <a:cs typeface="+mn-cs"/>
                <a:sym typeface="Times New Roman"/>
              </a:rPr>
              <a:t>1</a:t>
            </a:r>
            <a:r>
              <a:rPr b="1" sz="3600">
                <a:latin typeface="+mn-lt"/>
                <a:ea typeface="+mn-ea"/>
                <a:cs typeface="+mn-cs"/>
                <a:sym typeface="Times New Roman"/>
              </a:rPr>
              <a:t>  = P</a:t>
            </a:r>
            <a:r>
              <a:rPr b="1" baseline="-25000" sz="3600">
                <a:latin typeface="+mn-lt"/>
                <a:ea typeface="+mn-ea"/>
                <a:cs typeface="+mn-cs"/>
                <a:sym typeface="Times New Roman"/>
              </a:rPr>
              <a:t>2</a:t>
            </a:r>
            <a:r>
              <a:rPr b="1" sz="3600">
                <a:latin typeface="+mn-lt"/>
                <a:ea typeface="+mn-ea"/>
                <a:cs typeface="+mn-cs"/>
                <a:sym typeface="Times New Roman"/>
              </a:rPr>
              <a:t> </a:t>
            </a:r>
            <a:r>
              <a:rPr b="1" sz="2800">
                <a:latin typeface="+mn-lt"/>
                <a:ea typeface="+mn-ea"/>
                <a:cs typeface="+mn-cs"/>
                <a:sym typeface="Times New Roman"/>
              </a:rPr>
              <a:t>•</a:t>
            </a:r>
            <a:r>
              <a:rPr b="1" sz="3600">
                <a:latin typeface="+mn-lt"/>
                <a:ea typeface="+mn-ea"/>
                <a:cs typeface="+mn-cs"/>
                <a:sym typeface="Times New Roman"/>
              </a:rPr>
              <a:t> V</a:t>
            </a:r>
            <a:r>
              <a:rPr b="1" baseline="-25000" sz="3600">
                <a:latin typeface="+mn-lt"/>
                <a:ea typeface="+mn-ea"/>
                <a:cs typeface="+mn-cs"/>
                <a:sym typeface="Times New Roman"/>
              </a:rPr>
              <a:t>2 </a:t>
            </a:r>
            <a:r>
              <a:rPr b="1" sz="3600">
                <a:latin typeface="+mn-lt"/>
                <a:ea typeface="+mn-ea"/>
                <a:cs typeface="+mn-cs"/>
                <a:sym typeface="Times New Roman"/>
              </a:rPr>
              <a:t>= K</a:t>
            </a:r>
          </a:p>
        </p:txBody>
      </p:sp>
      <p:sp>
        <p:nvSpPr>
          <p:cNvPr id="60" name="A temperatura costante, una data quantità di gas occupa un volume pari a 2 litri ed esercita una pressione di 15,3 atm. Calcolare la pressione esercitata dalla stessa quantità di gas alla stessa temperatura ma in un volume di 400 ml."/>
          <p:cNvSpPr txBox="1"/>
          <p:nvPr/>
        </p:nvSpPr>
        <p:spPr>
          <a:xfrm>
            <a:off x="5029200" y="3505200"/>
            <a:ext cx="4572000" cy="283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i="1">
                <a:latin typeface="+mn-lt"/>
                <a:ea typeface="+mn-ea"/>
                <a:cs typeface="+mn-cs"/>
                <a:sym typeface="Times New Roman"/>
              </a:defRPr>
            </a:lvl1pPr>
          </a:lstStyle>
          <a:p>
            <a:pPr/>
            <a:r>
              <a:t>A temperatura costante, una data quantità di gas occupa un volume pari a 2 litri ed esercita una pressione di 15,3 atm. Calcolare la pressione esercitata dalla stessa quantità di gas alla stessa temperatura ma in un volume di 400 ml.</a:t>
            </a:r>
          </a:p>
        </p:txBody>
      </p:sp>
      <p:pic>
        <p:nvPicPr>
          <p:cNvPr id="61" name="1FD6A5A1-D766-41F2-B1CC-04613EA6F68C-L0-001.png" descr="1FD6A5A1-D766-41F2-B1CC-04613EA6F68C-L0-001.png"/>
          <p:cNvPicPr>
            <a:picLocks noChangeAspect="1"/>
          </p:cNvPicPr>
          <p:nvPr/>
        </p:nvPicPr>
        <p:blipFill>
          <a:blip r:embed="rId2">
            <a:extLst/>
          </a:blip>
          <a:srcRect l="4855" t="28283" r="52904" b="21723"/>
          <a:stretch>
            <a:fillRect/>
          </a:stretch>
        </p:blipFill>
        <p:spPr>
          <a:xfrm>
            <a:off x="217411" y="2208212"/>
            <a:ext cx="4739463" cy="4206986"/>
          </a:xfrm>
          <a:prstGeom prst="rect">
            <a:avLst/>
          </a:prstGeom>
          <a:ln w="12700"/>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7"/>
                                        </p:tgtEl>
                                        <p:attrNameLst>
                                          <p:attrName>style.visibility</p:attrName>
                                        </p:attrNameLst>
                                      </p:cBhvr>
                                      <p:to>
                                        <p:strVal val="visible"/>
                                      </p:to>
                                    </p:set>
                                    <p:animEffect filter="dissolve" transition="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1"/>
                                        </p:tgtEl>
                                        <p:attrNameLst>
                                          <p:attrName>style.visibility</p:attrName>
                                        </p:attrNameLst>
                                      </p:cBhvr>
                                      <p:to>
                                        <p:strVal val="visible"/>
                                      </p:to>
                                    </p:set>
                                    <p:animEffect filter="dissolve" transition="in">
                                      <p:cBhvr>
                                        <p:cTn id="12" dur="1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8"/>
                                        </p:tgtEl>
                                        <p:attrNameLst>
                                          <p:attrName>style.visibility</p:attrName>
                                        </p:attrNameLst>
                                      </p:cBhvr>
                                      <p:to>
                                        <p:strVal val="visible"/>
                                      </p:to>
                                    </p:set>
                                    <p:animEffect filter="dissolve" transition="i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9"/>
                                        </p:tgtEl>
                                        <p:attrNameLst>
                                          <p:attrName>style.visibility</p:attrName>
                                        </p:attrNameLst>
                                      </p:cBhvr>
                                      <p:to>
                                        <p:strVal val="visible"/>
                                      </p:to>
                                    </p:set>
                                    <p:animEffect filter="dissolve" transition="in">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0"/>
                                        </p:tgtEl>
                                        <p:attrNameLst>
                                          <p:attrName>style.visibility</p:attrName>
                                        </p:attrNameLst>
                                      </p:cBhvr>
                                      <p:to>
                                        <p:strVal val="visible"/>
                                      </p:to>
                                    </p:set>
                                    <p:animEffect filter="dissolve" transition="in">
                                      <p:cBhvr>
                                        <p:cTn id="27" dur="5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4"/>
      <p:bldP build="whole" bldLvl="1" animBg="1" rev="0" advAuto="0" spid="60" grpId="5"/>
      <p:bldP build="whole" bldLvl="1" animBg="1" rev="0" advAuto="0" spid="57" grpId="1"/>
      <p:bldP build="whole" bldLvl="1" animBg="1" rev="0" advAuto="0" spid="61" grpId="2"/>
      <p:bldP build="whole" bldLvl="1" animBg="1" rev="0" advAuto="0" spid="58"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64"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5" name="Legge dell’isobara (o di Charles)"/>
          <p:cNvSpPr txBox="1"/>
          <p:nvPr/>
        </p:nvSpPr>
        <p:spPr>
          <a:xfrm>
            <a:off x="1524000" y="76200"/>
            <a:ext cx="7467600" cy="615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b="1" sz="3600">
                <a:latin typeface="+mn-lt"/>
                <a:ea typeface="+mn-ea"/>
                <a:cs typeface="+mn-cs"/>
                <a:sym typeface="Times New Roman"/>
              </a:defRPr>
            </a:lvl1pPr>
          </a:lstStyle>
          <a:p>
            <a:pPr/>
            <a:r>
              <a:t>Legge dell’isobara (o di Charles)</a:t>
            </a:r>
          </a:p>
        </p:txBody>
      </p:sp>
      <p:sp>
        <p:nvSpPr>
          <p:cNvPr id="66" name="A pressione costante, una data quantità di gas occupa un volume che aumenta linearmente con temperatura."/>
          <p:cNvSpPr txBox="1"/>
          <p:nvPr/>
        </p:nvSpPr>
        <p:spPr>
          <a:xfrm>
            <a:off x="152400" y="685800"/>
            <a:ext cx="9448800"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i="1" sz="3000">
                <a:latin typeface="+mn-lt"/>
                <a:ea typeface="+mn-ea"/>
                <a:cs typeface="+mn-cs"/>
                <a:sym typeface="Times New Roman"/>
              </a:defRPr>
            </a:lvl1pPr>
          </a:lstStyle>
          <a:p>
            <a:pPr/>
            <a:r>
              <a:t>A pressione costante, una data quantità di gas occupa un volume che aumenta linearmente con temperatura.</a:t>
            </a:r>
          </a:p>
        </p:txBody>
      </p:sp>
      <p:sp>
        <p:nvSpPr>
          <p:cNvPr id="67" name="Le rette intersecano lo stesso punto sull’asse delle ascisse pari a -273,16°C per volumi tendenti a zero."/>
          <p:cNvSpPr txBox="1"/>
          <p:nvPr/>
        </p:nvSpPr>
        <p:spPr>
          <a:xfrm>
            <a:off x="152400" y="1584325"/>
            <a:ext cx="9448800"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000">
                <a:latin typeface="+mn-lt"/>
                <a:ea typeface="+mn-ea"/>
                <a:cs typeface="+mn-cs"/>
                <a:sym typeface="Times New Roman"/>
              </a:defRPr>
            </a:lvl1pPr>
          </a:lstStyle>
          <a:p>
            <a:pPr/>
            <a:r>
              <a:t>Le rette intersecano lo stesso punto sull’asse delle ascisse pari a -273,16°C per volumi tendenti a zero.</a:t>
            </a:r>
          </a:p>
        </p:txBody>
      </p:sp>
      <p:sp>
        <p:nvSpPr>
          <p:cNvPr id="68" name="V  =  K • T (n e P costanti)"/>
          <p:cNvSpPr txBox="1"/>
          <p:nvPr/>
        </p:nvSpPr>
        <p:spPr>
          <a:xfrm>
            <a:off x="5276850" y="3429000"/>
            <a:ext cx="4131554" cy="615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
                <a:srgbClr val="000000"/>
              </a:buClr>
              <a:buFont typeface="Times New Roman"/>
            </a:pPr>
            <a:r>
              <a:rPr b="1" sz="3600">
                <a:latin typeface="+mn-lt"/>
                <a:ea typeface="+mn-ea"/>
                <a:cs typeface="+mn-cs"/>
                <a:sym typeface="Times New Roman"/>
              </a:rPr>
              <a:t>V  =  K </a:t>
            </a:r>
            <a:r>
              <a:rPr b="1" sz="2800">
                <a:latin typeface="+mn-lt"/>
                <a:ea typeface="+mn-ea"/>
                <a:cs typeface="+mn-cs"/>
                <a:sym typeface="Times New Roman"/>
              </a:rPr>
              <a:t>•</a:t>
            </a:r>
            <a:r>
              <a:rPr b="1" sz="3600">
                <a:latin typeface="+mn-lt"/>
                <a:ea typeface="+mn-ea"/>
                <a:cs typeface="+mn-cs"/>
                <a:sym typeface="Times New Roman"/>
              </a:rPr>
              <a:t> T </a:t>
            </a:r>
            <a:r>
              <a:rPr>
                <a:latin typeface="+mn-lt"/>
                <a:ea typeface="+mn-ea"/>
                <a:cs typeface="+mn-cs"/>
                <a:sym typeface="Times New Roman"/>
              </a:rPr>
              <a:t>(n e P costanti)</a:t>
            </a:r>
          </a:p>
        </p:txBody>
      </p:sp>
      <p:sp>
        <p:nvSpPr>
          <p:cNvPr id="69" name="Si può ricavare la legge (T in Kelvin):"/>
          <p:cNvSpPr txBox="1"/>
          <p:nvPr/>
        </p:nvSpPr>
        <p:spPr>
          <a:xfrm>
            <a:off x="5310187" y="2438400"/>
            <a:ext cx="4064001"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sz="3000">
                <a:latin typeface="+mn-lt"/>
                <a:ea typeface="+mn-ea"/>
                <a:cs typeface="+mn-cs"/>
                <a:sym typeface="Times New Roman"/>
              </a:defRPr>
            </a:lvl1pPr>
          </a:lstStyle>
          <a:p>
            <a:pPr/>
            <a:r>
              <a:t>Si può ricavare la legge (T in Kelvin):</a:t>
            </a:r>
          </a:p>
        </p:txBody>
      </p:sp>
      <p:sp>
        <p:nvSpPr>
          <p:cNvPr id="70" name="V1 / T1  = V2 / T2 = K"/>
          <p:cNvSpPr txBox="1"/>
          <p:nvPr/>
        </p:nvSpPr>
        <p:spPr>
          <a:xfrm>
            <a:off x="5257800" y="5867400"/>
            <a:ext cx="4267200" cy="75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00000"/>
              </a:buClr>
              <a:buFont typeface="Times New Roman"/>
            </a:pPr>
            <a:r>
              <a:rPr b="1" sz="3600">
                <a:latin typeface="+mn-lt"/>
                <a:ea typeface="+mn-ea"/>
                <a:cs typeface="+mn-cs"/>
                <a:sym typeface="Times New Roman"/>
              </a:rPr>
              <a:t>V</a:t>
            </a:r>
            <a:r>
              <a:rPr b="1" baseline="-25000" sz="3600">
                <a:latin typeface="+mn-lt"/>
                <a:ea typeface="+mn-ea"/>
                <a:cs typeface="+mn-cs"/>
                <a:sym typeface="Times New Roman"/>
              </a:rPr>
              <a:t>1</a:t>
            </a:r>
            <a:r>
              <a:rPr b="1" sz="3600">
                <a:latin typeface="+mn-lt"/>
                <a:ea typeface="+mn-ea"/>
                <a:cs typeface="+mn-cs"/>
                <a:sym typeface="Times New Roman"/>
              </a:rPr>
              <a:t> </a:t>
            </a:r>
            <a:r>
              <a:rPr b="1" sz="4000">
                <a:latin typeface="+mn-lt"/>
                <a:ea typeface="+mn-ea"/>
                <a:cs typeface="+mn-cs"/>
                <a:sym typeface="Times New Roman"/>
              </a:rPr>
              <a:t>/</a:t>
            </a:r>
            <a:r>
              <a:rPr b="1" sz="3600">
                <a:latin typeface="+mn-lt"/>
                <a:ea typeface="+mn-ea"/>
                <a:cs typeface="+mn-cs"/>
                <a:sym typeface="Times New Roman"/>
              </a:rPr>
              <a:t> T</a:t>
            </a:r>
            <a:r>
              <a:rPr b="1" baseline="-25000" sz="3600">
                <a:latin typeface="+mn-lt"/>
                <a:ea typeface="+mn-ea"/>
                <a:cs typeface="+mn-cs"/>
                <a:sym typeface="Times New Roman"/>
              </a:rPr>
              <a:t>1</a:t>
            </a:r>
            <a:r>
              <a:rPr b="1" sz="3600">
                <a:latin typeface="+mn-lt"/>
                <a:ea typeface="+mn-ea"/>
                <a:cs typeface="+mn-cs"/>
                <a:sym typeface="Times New Roman"/>
              </a:rPr>
              <a:t>  = V</a:t>
            </a:r>
            <a:r>
              <a:rPr b="1" baseline="-25000" sz="3600">
                <a:latin typeface="+mn-lt"/>
                <a:ea typeface="+mn-ea"/>
                <a:cs typeface="+mn-cs"/>
                <a:sym typeface="Times New Roman"/>
              </a:rPr>
              <a:t>2</a:t>
            </a:r>
            <a:r>
              <a:rPr b="1" sz="3600">
                <a:latin typeface="+mn-lt"/>
                <a:ea typeface="+mn-ea"/>
                <a:cs typeface="+mn-cs"/>
                <a:sym typeface="Times New Roman"/>
              </a:rPr>
              <a:t> </a:t>
            </a:r>
            <a:r>
              <a:rPr b="1" sz="4000">
                <a:latin typeface="+mn-lt"/>
                <a:ea typeface="+mn-ea"/>
                <a:cs typeface="+mn-cs"/>
                <a:sym typeface="Times New Roman"/>
              </a:rPr>
              <a:t>/</a:t>
            </a:r>
            <a:r>
              <a:rPr b="1" sz="3600">
                <a:latin typeface="+mn-lt"/>
                <a:ea typeface="+mn-ea"/>
                <a:cs typeface="+mn-cs"/>
                <a:sym typeface="Times New Roman"/>
              </a:rPr>
              <a:t> T</a:t>
            </a:r>
            <a:r>
              <a:rPr b="1" baseline="-25000" sz="3600">
                <a:latin typeface="+mn-lt"/>
                <a:ea typeface="+mn-ea"/>
                <a:cs typeface="+mn-cs"/>
                <a:sym typeface="Times New Roman"/>
              </a:rPr>
              <a:t>2 </a:t>
            </a:r>
            <a:r>
              <a:rPr b="1" sz="3600">
                <a:latin typeface="+mn-lt"/>
                <a:ea typeface="+mn-ea"/>
                <a:cs typeface="+mn-cs"/>
                <a:sym typeface="Times New Roman"/>
              </a:rPr>
              <a:t>= K</a:t>
            </a:r>
          </a:p>
        </p:txBody>
      </p:sp>
      <p:sp>
        <p:nvSpPr>
          <p:cNvPr id="71" name="Per t = -273,16°C (0 K) si ha V = 0, cioè una qualunque massa di gas non occupa alcun volume. Ciò non si verifica in quanto i gas diventano liquidi a temperature molto più alte."/>
          <p:cNvSpPr txBox="1"/>
          <p:nvPr/>
        </p:nvSpPr>
        <p:spPr>
          <a:xfrm>
            <a:off x="5105400" y="4038600"/>
            <a:ext cx="4800600" cy="180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i="1">
                <a:latin typeface="+mn-lt"/>
                <a:ea typeface="+mn-ea"/>
                <a:cs typeface="+mn-cs"/>
                <a:sym typeface="Times New Roman"/>
              </a:defRPr>
            </a:lvl1pPr>
          </a:lstStyle>
          <a:p>
            <a:pPr/>
            <a:r>
              <a:t>Per t = -273,16°C (0 K) si ha V = 0, cioè una qualunque massa di gas non occupa alcun volume. Ciò non si verifica in quanto i gas diventano liquidi a temperature molto più alte.</a:t>
            </a:r>
          </a:p>
        </p:txBody>
      </p:sp>
      <p:pic>
        <p:nvPicPr>
          <p:cNvPr id="72" name="F2D24BD0-CD41-4D23-B7CA-35C315CFF786-L0-001.png" descr="F2D24BD0-CD41-4D23-B7CA-35C315CFF786-L0-001.png"/>
          <p:cNvPicPr>
            <a:picLocks noChangeAspect="1"/>
          </p:cNvPicPr>
          <p:nvPr/>
        </p:nvPicPr>
        <p:blipFill>
          <a:blip r:embed="rId2">
            <a:extLst/>
          </a:blip>
          <a:srcRect l="4536" t="35610" r="50284" b="20616"/>
          <a:stretch>
            <a:fillRect/>
          </a:stretch>
        </p:blipFill>
        <p:spPr>
          <a:xfrm>
            <a:off x="283554" y="2878858"/>
            <a:ext cx="4706218" cy="3419845"/>
          </a:xfrm>
          <a:prstGeom prst="rect">
            <a:avLst/>
          </a:prstGeom>
          <a:ln w="12700"/>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6"/>
                                        </p:tgtEl>
                                        <p:attrNameLst>
                                          <p:attrName>style.visibility</p:attrName>
                                        </p:attrNameLst>
                                      </p:cBhvr>
                                      <p:to>
                                        <p:strVal val="visible"/>
                                      </p:to>
                                    </p:set>
                                    <p:animEffect filter="dissolve" transition="i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7"/>
                                        </p:tgtEl>
                                        <p:attrNameLst>
                                          <p:attrName>style.visibility</p:attrName>
                                        </p:attrNameLst>
                                      </p:cBhvr>
                                      <p:to>
                                        <p:strVal val="visible"/>
                                      </p:to>
                                    </p:set>
                                    <p:animEffect filter="dissolve" transition="in">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2"/>
                                        </p:tgtEl>
                                        <p:attrNameLst>
                                          <p:attrName>style.visibility</p:attrName>
                                        </p:attrNameLst>
                                      </p:cBhvr>
                                      <p:to>
                                        <p:strVal val="visible"/>
                                      </p:to>
                                    </p:set>
                                    <p:animEffect filter="dissolve" transition="in">
                                      <p:cBhvr>
                                        <p:cTn id="17" dur="10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9"/>
                                        </p:tgtEl>
                                        <p:attrNameLst>
                                          <p:attrName>style.visibility</p:attrName>
                                        </p:attrNameLst>
                                      </p:cBhvr>
                                      <p:to>
                                        <p:strVal val="visible"/>
                                      </p:to>
                                    </p:set>
                                    <p:animEffect filter="dissolve" transition="in">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8"/>
                                        </p:tgtEl>
                                        <p:attrNameLst>
                                          <p:attrName>style.visibility</p:attrName>
                                        </p:attrNameLst>
                                      </p:cBhvr>
                                      <p:to>
                                        <p:strVal val="visible"/>
                                      </p:to>
                                    </p:set>
                                    <p:animEffect filter="dissolve" transition="in">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70"/>
                                        </p:tgtEl>
                                        <p:attrNameLst>
                                          <p:attrName>style.visibility</p:attrName>
                                        </p:attrNameLst>
                                      </p:cBhvr>
                                      <p:to>
                                        <p:strVal val="visible"/>
                                      </p:to>
                                    </p:set>
                                    <p:animEffect filter="dissolve" transition="in">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71"/>
                                        </p:tgtEl>
                                        <p:attrNameLst>
                                          <p:attrName>style.visibility</p:attrName>
                                        </p:attrNameLst>
                                      </p:cBhvr>
                                      <p:to>
                                        <p:strVal val="visible"/>
                                      </p:to>
                                    </p:set>
                                    <p:animEffect filter="dissolve" transition="in">
                                      <p:cBhvr>
                                        <p:cTn id="37" dur="5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2"/>
      <p:bldP build="whole" bldLvl="1" animBg="1" rev="0" advAuto="0" spid="70" grpId="6"/>
      <p:bldP build="whole" bldLvl="1" animBg="1" rev="0" advAuto="0" spid="69" grpId="4"/>
      <p:bldP build="whole" bldLvl="1" animBg="1" rev="0" advAuto="0" spid="72" grpId="3"/>
      <p:bldP build="whole" bldLvl="1" animBg="1" rev="0" advAuto="0" spid="71" grpId="7"/>
      <p:bldP build="whole" bldLvl="1" animBg="1" rev="0" advAuto="0" spid="68" grpId="5"/>
      <p:bldP build="whole" bldLvl="1" animBg="1" rev="0" advAuto="0" spid="6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75"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 name="Legge dell’isocora"/>
          <p:cNvSpPr txBox="1"/>
          <p:nvPr/>
        </p:nvSpPr>
        <p:spPr>
          <a:xfrm>
            <a:off x="3124200" y="76200"/>
            <a:ext cx="3886200" cy="615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b="1" sz="3600">
                <a:latin typeface="+mn-lt"/>
                <a:ea typeface="+mn-ea"/>
                <a:cs typeface="+mn-cs"/>
                <a:sym typeface="Times New Roman"/>
              </a:defRPr>
            </a:lvl1pPr>
          </a:lstStyle>
          <a:p>
            <a:pPr/>
            <a:r>
              <a:t>Legge dell’isocora</a:t>
            </a:r>
          </a:p>
        </p:txBody>
      </p:sp>
      <p:sp>
        <p:nvSpPr>
          <p:cNvPr id="77" name="A volume costante, una data quantità di gas esercita una pressione che aumenta linearmente con temperatura."/>
          <p:cNvSpPr txBox="1"/>
          <p:nvPr/>
        </p:nvSpPr>
        <p:spPr>
          <a:xfrm>
            <a:off x="152400" y="685800"/>
            <a:ext cx="9448800"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i="1" sz="3000">
                <a:latin typeface="+mn-lt"/>
                <a:ea typeface="+mn-ea"/>
                <a:cs typeface="+mn-cs"/>
                <a:sym typeface="Times New Roman"/>
              </a:defRPr>
            </a:lvl1pPr>
          </a:lstStyle>
          <a:p>
            <a:pPr/>
            <a:r>
              <a:t>A volume costante, una data quantità di gas esercita una pressione che aumenta linearmente con temperatura.</a:t>
            </a:r>
          </a:p>
        </p:txBody>
      </p:sp>
      <p:sp>
        <p:nvSpPr>
          <p:cNvPr id="78" name="Anche in questo caso le rette intersecano lo stesso punto sull’asse delle ascisse pari a -273,16°C per P tendenti a zero."/>
          <p:cNvSpPr txBox="1"/>
          <p:nvPr/>
        </p:nvSpPr>
        <p:spPr>
          <a:xfrm>
            <a:off x="152400" y="1584325"/>
            <a:ext cx="9448800"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sz="3000">
                <a:latin typeface="+mn-lt"/>
                <a:ea typeface="+mn-ea"/>
                <a:cs typeface="+mn-cs"/>
                <a:sym typeface="Times New Roman"/>
              </a:defRPr>
            </a:lvl1pPr>
          </a:lstStyle>
          <a:p>
            <a:pPr/>
            <a:r>
              <a:t>Anche in questo caso le rette intersecano lo stesso punto sull’asse delle ascisse pari a -273,16°C per P tendenti a zero.</a:t>
            </a:r>
          </a:p>
        </p:txBody>
      </p:sp>
      <p:sp>
        <p:nvSpPr>
          <p:cNvPr id="79" name="P  =  K • T (n e V costanti)"/>
          <p:cNvSpPr txBox="1"/>
          <p:nvPr/>
        </p:nvSpPr>
        <p:spPr>
          <a:xfrm>
            <a:off x="5276850" y="3429000"/>
            <a:ext cx="4114587" cy="615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
                <a:srgbClr val="000000"/>
              </a:buClr>
              <a:buFont typeface="Times New Roman"/>
            </a:pPr>
            <a:r>
              <a:rPr b="1" sz="3600">
                <a:latin typeface="+mn-lt"/>
                <a:ea typeface="+mn-ea"/>
                <a:cs typeface="+mn-cs"/>
                <a:sym typeface="Times New Roman"/>
              </a:rPr>
              <a:t>P  =  K </a:t>
            </a:r>
            <a:r>
              <a:rPr b="1" sz="2800">
                <a:latin typeface="+mn-lt"/>
                <a:ea typeface="+mn-ea"/>
                <a:cs typeface="+mn-cs"/>
                <a:sym typeface="Times New Roman"/>
              </a:rPr>
              <a:t>•</a:t>
            </a:r>
            <a:r>
              <a:rPr b="1" sz="3600">
                <a:latin typeface="+mn-lt"/>
                <a:ea typeface="+mn-ea"/>
                <a:cs typeface="+mn-cs"/>
                <a:sym typeface="Times New Roman"/>
              </a:rPr>
              <a:t> T </a:t>
            </a:r>
            <a:r>
              <a:rPr>
                <a:latin typeface="+mn-lt"/>
                <a:ea typeface="+mn-ea"/>
                <a:cs typeface="+mn-cs"/>
                <a:sym typeface="Times New Roman"/>
              </a:rPr>
              <a:t>(n e V costanti)</a:t>
            </a:r>
          </a:p>
        </p:txBody>
      </p:sp>
      <p:sp>
        <p:nvSpPr>
          <p:cNvPr id="80" name="Si può ricavare la legge (T in Kelvin):"/>
          <p:cNvSpPr txBox="1"/>
          <p:nvPr/>
        </p:nvSpPr>
        <p:spPr>
          <a:xfrm>
            <a:off x="5310187" y="2514600"/>
            <a:ext cx="4064001"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buClr>
                <a:srgbClr val="000000"/>
              </a:buClr>
              <a:buFont typeface="Times New Roman"/>
              <a:defRPr sz="3000">
                <a:latin typeface="+mn-lt"/>
                <a:ea typeface="+mn-ea"/>
                <a:cs typeface="+mn-cs"/>
                <a:sym typeface="Times New Roman"/>
              </a:defRPr>
            </a:lvl1pPr>
          </a:lstStyle>
          <a:p>
            <a:pPr/>
            <a:r>
              <a:t>Si può ricavare la legge (T in Kelvin):</a:t>
            </a:r>
          </a:p>
        </p:txBody>
      </p:sp>
      <p:sp>
        <p:nvSpPr>
          <p:cNvPr id="81" name="P1 / T1  = P2 / T2 = k"/>
          <p:cNvSpPr txBox="1"/>
          <p:nvPr/>
        </p:nvSpPr>
        <p:spPr>
          <a:xfrm>
            <a:off x="5257800" y="5867400"/>
            <a:ext cx="4267200" cy="75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00000"/>
              </a:buClr>
              <a:buFont typeface="Times New Roman"/>
            </a:pPr>
            <a:r>
              <a:rPr b="1" sz="3600">
                <a:latin typeface="+mn-lt"/>
                <a:ea typeface="+mn-ea"/>
                <a:cs typeface="+mn-cs"/>
                <a:sym typeface="Times New Roman"/>
              </a:rPr>
              <a:t>P</a:t>
            </a:r>
            <a:r>
              <a:rPr b="1" baseline="-25000" sz="3600">
                <a:latin typeface="+mn-lt"/>
                <a:ea typeface="+mn-ea"/>
                <a:cs typeface="+mn-cs"/>
                <a:sym typeface="Times New Roman"/>
              </a:rPr>
              <a:t>1</a:t>
            </a:r>
            <a:r>
              <a:rPr b="1" sz="3600">
                <a:latin typeface="+mn-lt"/>
                <a:ea typeface="+mn-ea"/>
                <a:cs typeface="+mn-cs"/>
                <a:sym typeface="Times New Roman"/>
              </a:rPr>
              <a:t> </a:t>
            </a:r>
            <a:r>
              <a:rPr b="1" sz="4000">
                <a:latin typeface="+mn-lt"/>
                <a:ea typeface="+mn-ea"/>
                <a:cs typeface="+mn-cs"/>
                <a:sym typeface="Times New Roman"/>
              </a:rPr>
              <a:t>/</a:t>
            </a:r>
            <a:r>
              <a:rPr b="1" sz="3600">
                <a:latin typeface="+mn-lt"/>
                <a:ea typeface="+mn-ea"/>
                <a:cs typeface="+mn-cs"/>
                <a:sym typeface="Times New Roman"/>
              </a:rPr>
              <a:t> T</a:t>
            </a:r>
            <a:r>
              <a:rPr b="1" baseline="-25000" sz="3600">
                <a:latin typeface="+mn-lt"/>
                <a:ea typeface="+mn-ea"/>
                <a:cs typeface="+mn-cs"/>
                <a:sym typeface="Times New Roman"/>
              </a:rPr>
              <a:t>1</a:t>
            </a:r>
            <a:r>
              <a:rPr b="1" sz="3600">
                <a:latin typeface="+mn-lt"/>
                <a:ea typeface="+mn-ea"/>
                <a:cs typeface="+mn-cs"/>
                <a:sym typeface="Times New Roman"/>
              </a:rPr>
              <a:t>  = P</a:t>
            </a:r>
            <a:r>
              <a:rPr b="1" baseline="-25000" sz="3600">
                <a:latin typeface="+mn-lt"/>
                <a:ea typeface="+mn-ea"/>
                <a:cs typeface="+mn-cs"/>
                <a:sym typeface="Times New Roman"/>
              </a:rPr>
              <a:t>2</a:t>
            </a:r>
            <a:r>
              <a:rPr b="1" sz="3600">
                <a:latin typeface="+mn-lt"/>
                <a:ea typeface="+mn-ea"/>
                <a:cs typeface="+mn-cs"/>
                <a:sym typeface="Times New Roman"/>
              </a:rPr>
              <a:t> </a:t>
            </a:r>
            <a:r>
              <a:rPr b="1" sz="4000">
                <a:latin typeface="+mn-lt"/>
                <a:ea typeface="+mn-ea"/>
                <a:cs typeface="+mn-cs"/>
                <a:sym typeface="Times New Roman"/>
              </a:rPr>
              <a:t>/</a:t>
            </a:r>
            <a:r>
              <a:rPr b="1" sz="3600">
                <a:latin typeface="+mn-lt"/>
                <a:ea typeface="+mn-ea"/>
                <a:cs typeface="+mn-cs"/>
                <a:sym typeface="Times New Roman"/>
              </a:rPr>
              <a:t> T</a:t>
            </a:r>
            <a:r>
              <a:rPr b="1" baseline="-25000" sz="3600">
                <a:latin typeface="+mn-lt"/>
                <a:ea typeface="+mn-ea"/>
                <a:cs typeface="+mn-cs"/>
                <a:sym typeface="Times New Roman"/>
              </a:rPr>
              <a:t>2 </a:t>
            </a:r>
            <a:r>
              <a:rPr b="1" sz="3600">
                <a:latin typeface="+mn-lt"/>
                <a:ea typeface="+mn-ea"/>
                <a:cs typeface="+mn-cs"/>
                <a:sym typeface="Times New Roman"/>
              </a:rPr>
              <a:t>= k</a:t>
            </a:r>
          </a:p>
        </p:txBody>
      </p:sp>
      <p:sp>
        <p:nvSpPr>
          <p:cNvPr id="82" name="Per t = -273,16°C (0 K) si ha P = 0, cioè una qualunque massa di gas non esercita alcuna pressione. Ciò non si verifica in quanto i gas diventano liquidi a temperature molto più alte."/>
          <p:cNvSpPr txBox="1"/>
          <p:nvPr/>
        </p:nvSpPr>
        <p:spPr>
          <a:xfrm>
            <a:off x="5105400" y="4038600"/>
            <a:ext cx="4800600" cy="180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buClr>
                <a:srgbClr val="000000"/>
              </a:buClr>
              <a:buFont typeface="Times New Roman"/>
              <a:defRPr i="1">
                <a:latin typeface="+mn-lt"/>
                <a:ea typeface="+mn-ea"/>
                <a:cs typeface="+mn-cs"/>
                <a:sym typeface="Times New Roman"/>
              </a:defRPr>
            </a:lvl1pPr>
          </a:lstStyle>
          <a:p>
            <a:pPr/>
            <a:r>
              <a:t>Per t = -273,16°C (0 K) si ha P = 0, cioè una qualunque massa di gas non esercita alcuna pressione. Ciò non si verifica in quanto i gas diventano liquidi a temperature molto più alte.</a:t>
            </a:r>
          </a:p>
        </p:txBody>
      </p:sp>
      <p:pic>
        <p:nvPicPr>
          <p:cNvPr id="83" name="1D146154-3A1D-4739-A7B7-E68BB1C9E92C-L0-001.png" descr="1D146154-3A1D-4739-A7B7-E68BB1C9E92C-L0-001.png"/>
          <p:cNvPicPr>
            <a:picLocks noChangeAspect="1"/>
          </p:cNvPicPr>
          <p:nvPr/>
        </p:nvPicPr>
        <p:blipFill>
          <a:blip r:embed="rId2">
            <a:extLst/>
          </a:blip>
          <a:srcRect l="4664" t="35695" r="50603" b="16867"/>
          <a:stretch>
            <a:fillRect/>
          </a:stretch>
        </p:blipFill>
        <p:spPr>
          <a:xfrm>
            <a:off x="234938" y="2514600"/>
            <a:ext cx="4891697" cy="3890616"/>
          </a:xfrm>
          <a:prstGeom prst="rect">
            <a:avLst/>
          </a:prstGeom>
          <a:ln w="12700"/>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7"/>
                                        </p:tgtEl>
                                        <p:attrNameLst>
                                          <p:attrName>style.visibility</p:attrName>
                                        </p:attrNameLst>
                                      </p:cBhvr>
                                      <p:to>
                                        <p:strVal val="visible"/>
                                      </p:to>
                                    </p:set>
                                    <p:animEffect filter="dissolve" transition="i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8"/>
                                        </p:tgtEl>
                                        <p:attrNameLst>
                                          <p:attrName>style.visibility</p:attrName>
                                        </p:attrNameLst>
                                      </p:cBhvr>
                                      <p:to>
                                        <p:strVal val="visible"/>
                                      </p:to>
                                    </p:set>
                                    <p:animEffect filter="dissolve" transition="in">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83"/>
                                        </p:tgtEl>
                                        <p:attrNameLst>
                                          <p:attrName>style.visibility</p:attrName>
                                        </p:attrNameLst>
                                      </p:cBhvr>
                                      <p:to>
                                        <p:strVal val="visible"/>
                                      </p:to>
                                    </p:set>
                                    <p:animEffect filter="dissolve" transition="in">
                                      <p:cBhvr>
                                        <p:cTn id="17" dur="1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80"/>
                                        </p:tgtEl>
                                        <p:attrNameLst>
                                          <p:attrName>style.visibility</p:attrName>
                                        </p:attrNameLst>
                                      </p:cBhvr>
                                      <p:to>
                                        <p:strVal val="visible"/>
                                      </p:to>
                                    </p:set>
                                    <p:animEffect filter="dissolve" transition="in">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9"/>
                                        </p:tgtEl>
                                        <p:attrNameLst>
                                          <p:attrName>style.visibility</p:attrName>
                                        </p:attrNameLst>
                                      </p:cBhvr>
                                      <p:to>
                                        <p:strVal val="visible"/>
                                      </p:to>
                                    </p:set>
                                    <p:animEffect filter="dissolve" transition="in">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82"/>
                                        </p:tgtEl>
                                        <p:attrNameLst>
                                          <p:attrName>style.visibility</p:attrName>
                                        </p:attrNameLst>
                                      </p:cBhvr>
                                      <p:to>
                                        <p:strVal val="visible"/>
                                      </p:to>
                                    </p:set>
                                    <p:animEffect filter="dissolve" transition="in">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81"/>
                                        </p:tgtEl>
                                        <p:attrNameLst>
                                          <p:attrName>style.visibility</p:attrName>
                                        </p:attrNameLst>
                                      </p:cBhvr>
                                      <p:to>
                                        <p:strVal val="visible"/>
                                      </p:to>
                                    </p:set>
                                    <p:animEffect filter="dissolve" transition="in">
                                      <p:cBhvr>
                                        <p:cTn id="37"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5"/>
      <p:bldP build="whole" bldLvl="1" animBg="1" rev="0" advAuto="0" spid="78" grpId="2"/>
      <p:bldP build="whole" bldLvl="1" animBg="1" rev="0" advAuto="0" spid="77" grpId="1"/>
      <p:bldP build="whole" bldLvl="1" animBg="1" rev="0" advAuto="0" spid="82" grpId="6"/>
      <p:bldP build="whole" bldLvl="1" animBg="1" rev="0" advAuto="0" spid="83" grpId="3"/>
      <p:bldP build="whole" bldLvl="1" animBg="1" rev="0" advAuto="0" spid="80" grpId="4"/>
      <p:bldP build="whole" bldLvl="1" animBg="1" rev="0" advAuto="0" spid="81" grpId="7"/>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86"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7" name="Volumi uguali di gas diversi (ideali) nelle stesse condizioni di temperatura e di pressione contengono lo stesso numero di particelle."/>
          <p:cNvSpPr txBox="1"/>
          <p:nvPr/>
        </p:nvSpPr>
        <p:spPr>
          <a:xfrm>
            <a:off x="381000" y="731837"/>
            <a:ext cx="9372600" cy="1554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Times New Roman"/>
              <a:defRPr sz="3200">
                <a:latin typeface="+mn-lt"/>
                <a:ea typeface="+mn-ea"/>
                <a:cs typeface="+mn-cs"/>
                <a:sym typeface="Times New Roman"/>
              </a:defRPr>
            </a:lvl1pPr>
          </a:lstStyle>
          <a:p>
            <a:pPr>
              <a:defRPr sz="2400">
                <a:latin typeface="Arial"/>
                <a:ea typeface="Arial"/>
                <a:cs typeface="Arial"/>
                <a:sym typeface="Arial"/>
              </a:defRPr>
            </a:pPr>
            <a:r>
              <a:rPr sz="3200">
                <a:latin typeface="+mn-lt"/>
                <a:ea typeface="+mn-ea"/>
                <a:cs typeface="+mn-cs"/>
                <a:sym typeface="Times New Roman"/>
              </a:rPr>
              <a:t>Volumi uguali di gas diversi (ideali) nelle stesse condizioni di temperatura e di pressione contengono lo stesso numero di particelle.</a:t>
            </a:r>
          </a:p>
        </p:txBody>
      </p:sp>
      <p:sp>
        <p:nvSpPr>
          <p:cNvPr id="88" name="Legge di Avogadro"/>
          <p:cNvSpPr txBox="1"/>
          <p:nvPr/>
        </p:nvSpPr>
        <p:spPr>
          <a:xfrm>
            <a:off x="1117600" y="101600"/>
            <a:ext cx="742950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9686" marR="39686" algn="ctr">
              <a:buClr>
                <a:srgbClr val="000000"/>
              </a:buClr>
              <a:buFont typeface="Times New Roman"/>
              <a:defRPr b="1" sz="3200">
                <a:latin typeface="+mn-lt"/>
                <a:ea typeface="+mn-ea"/>
                <a:cs typeface="+mn-cs"/>
                <a:sym typeface="Times New Roman"/>
              </a:defRPr>
            </a:lvl1pPr>
          </a:lstStyle>
          <a:p>
            <a:pPr>
              <a:defRPr b="0" sz="2400">
                <a:latin typeface="Arial"/>
                <a:ea typeface="Arial"/>
                <a:cs typeface="Arial"/>
                <a:sym typeface="Arial"/>
              </a:defRPr>
            </a:pPr>
            <a:r>
              <a:rPr b="1" sz="3200">
                <a:latin typeface="+mn-lt"/>
                <a:ea typeface="+mn-ea"/>
                <a:cs typeface="+mn-cs"/>
                <a:sym typeface="Times New Roman"/>
              </a:rPr>
              <a:t>Legge di Avogadro</a:t>
            </a:r>
          </a:p>
        </p:txBody>
      </p:sp>
      <p:sp>
        <p:nvSpPr>
          <p:cNvPr id="89" name="A 0°C e 1 atmosfera di pressione (t.p.s., definite condizioni normali per un gas ideale), una mole di un qualunque gas ideale occupa 22,414 dm3 (litri)."/>
          <p:cNvSpPr txBox="1"/>
          <p:nvPr/>
        </p:nvSpPr>
        <p:spPr>
          <a:xfrm>
            <a:off x="381000" y="2332037"/>
            <a:ext cx="9372600" cy="1554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a:buClr>
                <a:srgbClr val="000000"/>
              </a:buClr>
              <a:buFont typeface="Times New Roman"/>
            </a:pPr>
            <a:r>
              <a:rPr sz="3200">
                <a:latin typeface="+mn-lt"/>
                <a:ea typeface="+mn-ea"/>
                <a:cs typeface="+mn-cs"/>
                <a:sym typeface="Times New Roman"/>
              </a:rPr>
              <a:t>A 0°C e 1 atmosfera di pressione (t.p.s., definite condizioni normali per un gas ideale), una mole di un qualunque gas ideale occupa 22,414 dm</a:t>
            </a:r>
            <a:r>
              <a:rPr baseline="29999" sz="3200">
                <a:latin typeface="+mn-lt"/>
                <a:ea typeface="+mn-ea"/>
                <a:cs typeface="+mn-cs"/>
                <a:sym typeface="Times New Roman"/>
              </a:rPr>
              <a:t>3</a:t>
            </a:r>
            <a:r>
              <a:rPr sz="3200">
                <a:latin typeface="+mn-lt"/>
                <a:ea typeface="+mn-ea"/>
                <a:cs typeface="+mn-cs"/>
                <a:sym typeface="Times New Roman"/>
              </a:rPr>
              <a:t> (litri).</a:t>
            </a:r>
          </a:p>
        </p:txBody>
      </p:sp>
      <p:sp>
        <p:nvSpPr>
          <p:cNvPr id="90" name="Quindi il numero di moli di una sostanza gassosa si può determinare da una misura di volume a t.p.s."/>
          <p:cNvSpPr txBox="1"/>
          <p:nvPr/>
        </p:nvSpPr>
        <p:spPr>
          <a:xfrm>
            <a:off x="304800" y="3962400"/>
            <a:ext cx="9372600" cy="106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Times New Roman"/>
              <a:defRPr sz="3200">
                <a:latin typeface="+mn-lt"/>
                <a:ea typeface="+mn-ea"/>
                <a:cs typeface="+mn-cs"/>
                <a:sym typeface="Times New Roman"/>
              </a:defRPr>
            </a:lvl1pPr>
          </a:lstStyle>
          <a:p>
            <a:pPr>
              <a:defRPr sz="2400">
                <a:latin typeface="Arial"/>
                <a:ea typeface="Arial"/>
                <a:cs typeface="Arial"/>
                <a:sym typeface="Arial"/>
              </a:defRPr>
            </a:pPr>
            <a:r>
              <a:rPr sz="3200">
                <a:latin typeface="+mn-lt"/>
                <a:ea typeface="+mn-ea"/>
                <a:cs typeface="+mn-cs"/>
                <a:sym typeface="Times New Roman"/>
              </a:rPr>
              <a:t>Quindi il numero di moli di una sostanza gassosa si può determinare da una misura di volume a t.p.s.</a:t>
            </a:r>
          </a:p>
        </p:txBody>
      </p:sp>
      <p:grpSp>
        <p:nvGrpSpPr>
          <p:cNvPr id="93" name="Raggruppa"/>
          <p:cNvGrpSpPr/>
          <p:nvPr/>
        </p:nvGrpSpPr>
        <p:grpSpPr>
          <a:xfrm>
            <a:off x="1905000" y="5057775"/>
            <a:ext cx="6096000" cy="255588"/>
            <a:chOff x="0" y="0"/>
            <a:chExt cx="6096000" cy="255587"/>
          </a:xfrm>
        </p:grpSpPr>
        <p:sp>
          <p:nvSpPr>
            <p:cNvPr id="91" name="n (moli)  =  ––––––––––––––"/>
            <p:cNvSpPr/>
            <p:nvPr/>
          </p:nvSpPr>
          <p:spPr>
            <a:xfrm>
              <a:off x="0" y="255587"/>
              <a:ext cx="60960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buClr>
                  <a:srgbClr val="000000"/>
                </a:buClr>
                <a:buFont typeface="Times New Roman"/>
              </a:pPr>
              <a:r>
                <a:rPr b="1" i="1" sz="3600">
                  <a:latin typeface="+mn-lt"/>
                  <a:ea typeface="+mn-ea"/>
                  <a:cs typeface="+mn-cs"/>
                  <a:sym typeface="Times New Roman"/>
                </a:rPr>
                <a:t>n</a:t>
              </a:r>
              <a:r>
                <a:rPr b="1" sz="3600">
                  <a:latin typeface="+mn-lt"/>
                  <a:ea typeface="+mn-ea"/>
                  <a:cs typeface="+mn-cs"/>
                  <a:sym typeface="Times New Roman"/>
                </a:rPr>
                <a:t> (moli)  =  ––––––––––––––</a:t>
              </a:r>
            </a:p>
          </p:txBody>
        </p:sp>
        <p:sp>
          <p:nvSpPr>
            <p:cNvPr id="92" name="V (dm3)…"/>
            <p:cNvSpPr/>
            <p:nvPr/>
          </p:nvSpPr>
          <p:spPr>
            <a:xfrm>
              <a:off x="2209800" y="0"/>
              <a:ext cx="34290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a:buClr>
                  <a:srgbClr val="000000"/>
                </a:buClr>
                <a:buFont typeface="Times New Roman"/>
              </a:pPr>
              <a:r>
                <a:rPr b="1" i="1" sz="3600">
                  <a:latin typeface="+mn-lt"/>
                  <a:ea typeface="+mn-ea"/>
                  <a:cs typeface="+mn-cs"/>
                  <a:sym typeface="Times New Roman"/>
                </a:rPr>
                <a:t>V</a:t>
              </a:r>
              <a:r>
                <a:rPr b="1">
                  <a:latin typeface="+mn-lt"/>
                  <a:ea typeface="+mn-ea"/>
                  <a:cs typeface="+mn-cs"/>
                  <a:sym typeface="Times New Roman"/>
                </a:rPr>
                <a:t> (dm</a:t>
              </a:r>
              <a:r>
                <a:rPr b="1" baseline="29999">
                  <a:latin typeface="+mn-lt"/>
                  <a:ea typeface="+mn-ea"/>
                  <a:cs typeface="+mn-cs"/>
                  <a:sym typeface="Times New Roman"/>
                </a:rPr>
                <a:t>3</a:t>
              </a:r>
              <a:r>
                <a:rPr b="1">
                  <a:latin typeface="+mn-lt"/>
                  <a:ea typeface="+mn-ea"/>
                  <a:cs typeface="+mn-cs"/>
                  <a:sym typeface="Times New Roman"/>
                </a:rPr>
                <a:t>)</a:t>
              </a:r>
              <a:r>
                <a:rPr b="1" i="1" sz="3600">
                  <a:latin typeface="+mn-lt"/>
                  <a:ea typeface="+mn-ea"/>
                  <a:cs typeface="+mn-cs"/>
                  <a:sym typeface="Times New Roman"/>
                </a:rPr>
                <a:t> </a:t>
              </a:r>
              <a:endParaRPr b="1" i="1" sz="3600">
                <a:latin typeface="+mn-lt"/>
                <a:ea typeface="+mn-ea"/>
                <a:cs typeface="+mn-cs"/>
                <a:sym typeface="Times New Roman"/>
              </a:endParaRPr>
            </a:p>
            <a:p>
              <a:pPr algn="ctr">
                <a:buClr>
                  <a:srgbClr val="000000"/>
                </a:buClr>
                <a:buFont typeface="Times New Roman"/>
              </a:pPr>
              <a:r>
                <a:rPr b="1" i="1" sz="3600">
                  <a:latin typeface="+mn-lt"/>
                  <a:ea typeface="+mn-ea"/>
                  <a:cs typeface="+mn-cs"/>
                  <a:sym typeface="Times New Roman"/>
                </a:rPr>
                <a:t>V</a:t>
              </a:r>
              <a:r>
                <a:rPr b="1" baseline="-25000" i="1" sz="3600">
                  <a:latin typeface="+mn-lt"/>
                  <a:ea typeface="+mn-ea"/>
                  <a:cs typeface="+mn-cs"/>
                  <a:sym typeface="Times New Roman"/>
                </a:rPr>
                <a:t>m</a:t>
              </a:r>
              <a:r>
                <a:rPr b="1" baseline="-25000" sz="3600">
                  <a:latin typeface="+mn-lt"/>
                  <a:ea typeface="+mn-ea"/>
                  <a:cs typeface="+mn-cs"/>
                  <a:sym typeface="Times New Roman"/>
                </a:rPr>
                <a:t> </a:t>
              </a:r>
              <a:r>
                <a:rPr b="1">
                  <a:latin typeface="+mn-lt"/>
                  <a:ea typeface="+mn-ea"/>
                  <a:cs typeface="+mn-cs"/>
                  <a:sym typeface="Times New Roman"/>
                </a:rPr>
                <a:t>(dm</a:t>
              </a:r>
              <a:r>
                <a:rPr b="1" baseline="29999">
                  <a:latin typeface="+mn-lt"/>
                  <a:ea typeface="+mn-ea"/>
                  <a:cs typeface="+mn-cs"/>
                  <a:sym typeface="Times New Roman"/>
                </a:rPr>
                <a:t>3</a:t>
              </a:r>
              <a:r>
                <a:rPr b="1">
                  <a:latin typeface="+mn-lt"/>
                  <a:ea typeface="+mn-ea"/>
                  <a:cs typeface="+mn-cs"/>
                  <a:sym typeface="Times New Roman"/>
                </a:rPr>
                <a:t>/mole)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7"/>
                                        </p:tgtEl>
                                        <p:attrNameLst>
                                          <p:attrName>style.visibility</p:attrName>
                                        </p:attrNameLst>
                                      </p:cBhvr>
                                      <p:to>
                                        <p:strVal val="visible"/>
                                      </p:to>
                                    </p:set>
                                    <p:animEffect filter="dissolve" transition="i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89"/>
                                        </p:tgtEl>
                                        <p:attrNameLst>
                                          <p:attrName>style.visibility</p:attrName>
                                        </p:attrNameLst>
                                      </p:cBhvr>
                                      <p:to>
                                        <p:strVal val="visible"/>
                                      </p:to>
                                    </p:set>
                                    <p:animEffect filter="dissolve" transition="i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90"/>
                                        </p:tgtEl>
                                        <p:attrNameLst>
                                          <p:attrName>style.visibility</p:attrName>
                                        </p:attrNameLst>
                                      </p:cBhvr>
                                      <p:to>
                                        <p:strVal val="visible"/>
                                      </p:to>
                                    </p:set>
                                    <p:animEffect filter="dissolve" transition="i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93"/>
                                        </p:tgtEl>
                                        <p:attrNameLst>
                                          <p:attrName>style.visibility</p:attrName>
                                        </p:attrNameLst>
                                      </p:cBhvr>
                                      <p:to>
                                        <p:strVal val="visible"/>
                                      </p:to>
                                    </p:set>
                                    <p:animEffect filter="dissolve" transition="in">
                                      <p:cBhvr>
                                        <p:cTn id="22"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4"/>
      <p:bldP build="whole" bldLvl="1" animBg="1" rev="0" advAuto="0" spid="90" grpId="3"/>
      <p:bldP build="whole" bldLvl="1" animBg="1" rev="0" advAuto="0" spid="87" grpId="1"/>
      <p:bldP build="whole" bldLvl="1" animBg="1" rev="0" advAuto="0" spid="89"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96"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7" name="Legge combinata dei gas"/>
          <p:cNvSpPr txBox="1"/>
          <p:nvPr/>
        </p:nvSpPr>
        <p:spPr>
          <a:xfrm>
            <a:off x="1117600" y="42540"/>
            <a:ext cx="7429500" cy="676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9686" marR="39686" algn="ctr">
              <a:buClr>
                <a:srgbClr val="000000"/>
              </a:buClr>
              <a:buFont typeface="Times New Roman"/>
              <a:defRPr b="1" sz="4000">
                <a:latin typeface="+mn-lt"/>
                <a:ea typeface="+mn-ea"/>
                <a:cs typeface="+mn-cs"/>
                <a:sym typeface="Times New Roman"/>
              </a:defRPr>
            </a:lvl1pPr>
          </a:lstStyle>
          <a:p>
            <a:pPr/>
            <a:r>
              <a:t>Legge combinata dei gas</a:t>
            </a:r>
          </a:p>
        </p:txBody>
      </p:sp>
      <p:grpSp>
        <p:nvGrpSpPr>
          <p:cNvPr id="100" name="Raggruppa"/>
          <p:cNvGrpSpPr/>
          <p:nvPr/>
        </p:nvGrpSpPr>
        <p:grpSpPr>
          <a:xfrm>
            <a:off x="1295400" y="990600"/>
            <a:ext cx="6172200" cy="3175"/>
            <a:chOff x="0" y="0"/>
            <a:chExt cx="6172200" cy="3175"/>
          </a:xfrm>
        </p:grpSpPr>
        <p:sp>
          <p:nvSpPr>
            <p:cNvPr id="98" name="Legge di Boyle…"/>
            <p:cNvSpPr/>
            <p:nvPr/>
          </p:nvSpPr>
          <p:spPr>
            <a:xfrm>
              <a:off x="0" y="0"/>
              <a:ext cx="4038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FF9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a:buClr>
                  <a:srgbClr val="000000"/>
                </a:buClr>
                <a:buFont typeface="Times New Roman"/>
                <a:defRPr sz="4000">
                  <a:latin typeface="+mn-lt"/>
                  <a:ea typeface="+mn-ea"/>
                  <a:cs typeface="+mn-cs"/>
                  <a:sym typeface="Times New Roman"/>
                </a:defRPr>
              </a:pPr>
              <a:r>
                <a:t>Legge di Boyle</a:t>
              </a:r>
            </a:p>
            <a:p>
              <a:pPr algn="ctr">
                <a:buClr>
                  <a:srgbClr val="000000"/>
                </a:buClr>
                <a:buFont typeface="Times New Roman"/>
              </a:pPr>
              <a:r>
                <a:rPr>
                  <a:latin typeface="+mn-lt"/>
                  <a:ea typeface="+mn-ea"/>
                  <a:cs typeface="+mn-cs"/>
                  <a:sym typeface="Times New Roman"/>
                </a:rPr>
                <a:t>(con </a:t>
              </a:r>
              <a:r>
                <a:rPr i="1">
                  <a:latin typeface="+mn-lt"/>
                  <a:ea typeface="+mn-ea"/>
                  <a:cs typeface="+mn-cs"/>
                  <a:sym typeface="Times New Roman"/>
                </a:rPr>
                <a:t>T</a:t>
              </a:r>
              <a:r>
                <a:rPr>
                  <a:latin typeface="+mn-lt"/>
                  <a:ea typeface="+mn-ea"/>
                  <a:cs typeface="+mn-cs"/>
                  <a:sym typeface="Times New Roman"/>
                </a:rPr>
                <a:t> ed </a:t>
              </a:r>
              <a:r>
                <a:rPr i="1">
                  <a:latin typeface="+mn-lt"/>
                  <a:ea typeface="+mn-ea"/>
                  <a:cs typeface="+mn-cs"/>
                  <a:sym typeface="Times New Roman"/>
                </a:rPr>
                <a:t>n</a:t>
              </a:r>
              <a:r>
                <a:rPr>
                  <a:latin typeface="+mn-lt"/>
                  <a:ea typeface="+mn-ea"/>
                  <a:cs typeface="+mn-cs"/>
                  <a:sym typeface="Times New Roman"/>
                </a:rPr>
                <a:t> costanti)</a:t>
              </a:r>
            </a:p>
          </p:txBody>
        </p:sp>
        <p:sp>
          <p:nvSpPr>
            <p:cNvPr id="99" name="V ∝1/P"/>
            <p:cNvSpPr/>
            <p:nvPr/>
          </p:nvSpPr>
          <p:spPr>
            <a:xfrm>
              <a:off x="4038600" y="3175"/>
              <a:ext cx="2133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FF9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just">
                <a:buClr>
                  <a:srgbClr val="000000"/>
                </a:buClr>
                <a:buFont typeface="Times New Roman"/>
              </a:pPr>
              <a:r>
                <a:rPr b="1" sz="4000">
                  <a:latin typeface="+mn-lt"/>
                  <a:ea typeface="+mn-ea"/>
                  <a:cs typeface="+mn-cs"/>
                  <a:sym typeface="Times New Roman"/>
                </a:rPr>
                <a:t>V </a:t>
              </a:r>
              <a:r>
                <a:rPr sz="4000">
                  <a:latin typeface="PingFang TC Medium"/>
                  <a:ea typeface="PingFang TC Medium"/>
                  <a:cs typeface="PingFang TC Medium"/>
                  <a:sym typeface="PingFang TC Medium"/>
                </a:rPr>
                <a:t>∝</a:t>
              </a:r>
              <a:r>
                <a:rPr b="1" sz="4000">
                  <a:latin typeface="+mn-lt"/>
                  <a:ea typeface="+mn-ea"/>
                  <a:cs typeface="+mn-cs"/>
                  <a:sym typeface="Times New Roman"/>
                </a:rPr>
                <a:t>1/P</a:t>
              </a:r>
              <a:r>
                <a:rPr b="1" sz="4000"/>
                <a:t> </a:t>
              </a:r>
            </a:p>
          </p:txBody>
        </p:sp>
      </p:grpSp>
      <p:grpSp>
        <p:nvGrpSpPr>
          <p:cNvPr id="103" name="Raggruppa"/>
          <p:cNvGrpSpPr/>
          <p:nvPr/>
        </p:nvGrpSpPr>
        <p:grpSpPr>
          <a:xfrm>
            <a:off x="1295400" y="2149475"/>
            <a:ext cx="6172200" cy="0"/>
            <a:chOff x="0" y="0"/>
            <a:chExt cx="6172200" cy="0"/>
          </a:xfrm>
        </p:grpSpPr>
        <p:sp>
          <p:nvSpPr>
            <p:cNvPr id="101" name="Legge di Charles…"/>
            <p:cNvSpPr/>
            <p:nvPr/>
          </p:nvSpPr>
          <p:spPr>
            <a:xfrm>
              <a:off x="0" y="0"/>
              <a:ext cx="4038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99CC"/>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a:buClr>
                  <a:srgbClr val="000000"/>
                </a:buClr>
                <a:buFont typeface="Times New Roman"/>
                <a:defRPr sz="4000">
                  <a:latin typeface="+mn-lt"/>
                  <a:ea typeface="+mn-ea"/>
                  <a:cs typeface="+mn-cs"/>
                  <a:sym typeface="Times New Roman"/>
                </a:defRPr>
              </a:pPr>
              <a:r>
                <a:t>Legge di Charles</a:t>
              </a:r>
            </a:p>
            <a:p>
              <a:pPr algn="ctr">
                <a:buClr>
                  <a:srgbClr val="000000"/>
                </a:buClr>
                <a:buFont typeface="Times New Roman"/>
              </a:pPr>
              <a:r>
                <a:rPr>
                  <a:latin typeface="+mn-lt"/>
                  <a:ea typeface="+mn-ea"/>
                  <a:cs typeface="+mn-cs"/>
                  <a:sym typeface="Times New Roman"/>
                </a:rPr>
                <a:t>(con </a:t>
              </a:r>
              <a:r>
                <a:rPr i="1">
                  <a:latin typeface="+mn-lt"/>
                  <a:ea typeface="+mn-ea"/>
                  <a:cs typeface="+mn-cs"/>
                  <a:sym typeface="Times New Roman"/>
                </a:rPr>
                <a:t>P</a:t>
              </a:r>
              <a:r>
                <a:rPr>
                  <a:latin typeface="+mn-lt"/>
                  <a:ea typeface="+mn-ea"/>
                  <a:cs typeface="+mn-cs"/>
                  <a:sym typeface="Times New Roman"/>
                </a:rPr>
                <a:t> ed </a:t>
              </a:r>
              <a:r>
                <a:rPr i="1">
                  <a:latin typeface="+mn-lt"/>
                  <a:ea typeface="+mn-ea"/>
                  <a:cs typeface="+mn-cs"/>
                  <a:sym typeface="Times New Roman"/>
                </a:rPr>
                <a:t>n</a:t>
              </a:r>
              <a:r>
                <a:rPr>
                  <a:latin typeface="+mn-lt"/>
                  <a:ea typeface="+mn-ea"/>
                  <a:cs typeface="+mn-cs"/>
                  <a:sym typeface="Times New Roman"/>
                </a:rPr>
                <a:t> costanti)</a:t>
              </a:r>
            </a:p>
          </p:txBody>
        </p:sp>
        <p:sp>
          <p:nvSpPr>
            <p:cNvPr id="102" name="V ∝ T"/>
            <p:cNvSpPr/>
            <p:nvPr/>
          </p:nvSpPr>
          <p:spPr>
            <a:xfrm>
              <a:off x="4038600" y="0"/>
              <a:ext cx="2133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99CC"/>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just">
                <a:buClr>
                  <a:srgbClr val="000000"/>
                </a:buClr>
                <a:buFont typeface="Times New Roman"/>
              </a:pPr>
              <a:r>
                <a:rPr b="1" sz="4000">
                  <a:latin typeface="+mn-lt"/>
                  <a:ea typeface="+mn-ea"/>
                  <a:cs typeface="+mn-cs"/>
                  <a:sym typeface="Times New Roman"/>
                </a:rPr>
                <a:t>V </a:t>
              </a:r>
              <a:r>
                <a:rPr sz="4000">
                  <a:latin typeface="PingFang TC Medium"/>
                  <a:ea typeface="PingFang TC Medium"/>
                  <a:cs typeface="PingFang TC Medium"/>
                  <a:sym typeface="PingFang TC Medium"/>
                </a:rPr>
                <a:t>∝</a:t>
              </a:r>
              <a:r>
                <a:rPr b="1" sz="4000">
                  <a:latin typeface="+mn-lt"/>
                  <a:ea typeface="+mn-ea"/>
                  <a:cs typeface="+mn-cs"/>
                  <a:sym typeface="Times New Roman"/>
                </a:rPr>
                <a:t> T</a:t>
              </a:r>
              <a:r>
                <a:rPr b="1" sz="4000"/>
                <a:t> </a:t>
              </a:r>
            </a:p>
          </p:txBody>
        </p:sp>
      </p:grpSp>
      <p:grpSp>
        <p:nvGrpSpPr>
          <p:cNvPr id="106" name="Raggruppa"/>
          <p:cNvGrpSpPr/>
          <p:nvPr/>
        </p:nvGrpSpPr>
        <p:grpSpPr>
          <a:xfrm>
            <a:off x="1295400" y="3368675"/>
            <a:ext cx="6172200" cy="0"/>
            <a:chOff x="0" y="0"/>
            <a:chExt cx="6172200" cy="0"/>
          </a:xfrm>
        </p:grpSpPr>
        <p:sp>
          <p:nvSpPr>
            <p:cNvPr id="104" name="Combinate…"/>
            <p:cNvSpPr/>
            <p:nvPr/>
          </p:nvSpPr>
          <p:spPr>
            <a:xfrm>
              <a:off x="0" y="0"/>
              <a:ext cx="4038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a:buClr>
                  <a:srgbClr val="000000"/>
                </a:buClr>
                <a:buFont typeface="Times New Roman"/>
                <a:defRPr sz="4000">
                  <a:latin typeface="+mn-lt"/>
                  <a:ea typeface="+mn-ea"/>
                  <a:cs typeface="+mn-cs"/>
                  <a:sym typeface="Times New Roman"/>
                </a:defRPr>
              </a:pPr>
              <a:r>
                <a:t>Combinate</a:t>
              </a:r>
            </a:p>
            <a:p>
              <a:pPr algn="ctr">
                <a:buClr>
                  <a:srgbClr val="000000"/>
                </a:buClr>
                <a:buFont typeface="Times New Roman"/>
              </a:pPr>
              <a:r>
                <a:rPr>
                  <a:latin typeface="+mn-lt"/>
                  <a:ea typeface="+mn-ea"/>
                  <a:cs typeface="+mn-cs"/>
                  <a:sym typeface="Times New Roman"/>
                </a:rPr>
                <a:t>(con </a:t>
              </a:r>
              <a:r>
                <a:rPr i="1">
                  <a:latin typeface="+mn-lt"/>
                  <a:ea typeface="+mn-ea"/>
                  <a:cs typeface="+mn-cs"/>
                  <a:sym typeface="Times New Roman"/>
                </a:rPr>
                <a:t>n</a:t>
              </a:r>
              <a:r>
                <a:rPr>
                  <a:latin typeface="+mn-lt"/>
                  <a:ea typeface="+mn-ea"/>
                  <a:cs typeface="+mn-cs"/>
                  <a:sym typeface="Times New Roman"/>
                </a:rPr>
                <a:t> costante)</a:t>
              </a:r>
            </a:p>
          </p:txBody>
        </p:sp>
        <p:sp>
          <p:nvSpPr>
            <p:cNvPr id="105" name="V ∝T/P"/>
            <p:cNvSpPr/>
            <p:nvPr/>
          </p:nvSpPr>
          <p:spPr>
            <a:xfrm>
              <a:off x="4038600" y="0"/>
              <a:ext cx="2133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a:buClr>
                  <a:srgbClr val="000000"/>
                </a:buClr>
                <a:buFont typeface="Times New Roman"/>
              </a:pPr>
              <a:r>
                <a:rPr b="1" sz="4000">
                  <a:latin typeface="+mn-lt"/>
                  <a:ea typeface="+mn-ea"/>
                  <a:cs typeface="+mn-cs"/>
                  <a:sym typeface="Times New Roman"/>
                </a:rPr>
                <a:t>V </a:t>
              </a:r>
              <a:r>
                <a:rPr sz="4000">
                  <a:latin typeface="PingFang TC Medium"/>
                  <a:ea typeface="PingFang TC Medium"/>
                  <a:cs typeface="PingFang TC Medium"/>
                  <a:sym typeface="PingFang TC Medium"/>
                </a:rPr>
                <a:t>∝</a:t>
              </a:r>
              <a:r>
                <a:rPr b="1" sz="4000">
                  <a:latin typeface="+mn-lt"/>
                  <a:ea typeface="+mn-ea"/>
                  <a:cs typeface="+mn-cs"/>
                  <a:sym typeface="Times New Roman"/>
                </a:rPr>
                <a:t>T/P</a:t>
              </a:r>
              <a:r>
                <a:rPr b="1" sz="4000"/>
                <a:t> </a:t>
              </a:r>
            </a:p>
          </p:txBody>
        </p:sp>
      </p:grpSp>
      <p:grpSp>
        <p:nvGrpSpPr>
          <p:cNvPr id="109" name="Raggruppa"/>
          <p:cNvGrpSpPr/>
          <p:nvPr/>
        </p:nvGrpSpPr>
        <p:grpSpPr>
          <a:xfrm>
            <a:off x="1295400" y="4435475"/>
            <a:ext cx="6781800" cy="0"/>
            <a:chOff x="0" y="0"/>
            <a:chExt cx="6781800" cy="0"/>
          </a:xfrm>
        </p:grpSpPr>
        <p:sp>
          <p:nvSpPr>
            <p:cNvPr id="107" name="V = K•T/P"/>
            <p:cNvSpPr/>
            <p:nvPr/>
          </p:nvSpPr>
          <p:spPr>
            <a:xfrm>
              <a:off x="4038600" y="0"/>
              <a:ext cx="27432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a:buClr>
                  <a:srgbClr val="000000"/>
                </a:buClr>
                <a:buFont typeface="Times New Roman"/>
              </a:pPr>
              <a:r>
                <a:rPr b="1" sz="4000">
                  <a:latin typeface="+mn-lt"/>
                  <a:ea typeface="+mn-ea"/>
                  <a:cs typeface="+mn-cs"/>
                  <a:sym typeface="Times New Roman"/>
                </a:rPr>
                <a:t>V = K</a:t>
              </a:r>
              <a:r>
                <a:rPr b="1" sz="3000">
                  <a:latin typeface="+mn-lt"/>
                  <a:ea typeface="+mn-ea"/>
                  <a:cs typeface="+mn-cs"/>
                  <a:sym typeface="Times New Roman"/>
                </a:rPr>
                <a:t>•</a:t>
              </a:r>
              <a:r>
                <a:rPr b="1" sz="4000">
                  <a:latin typeface="+mn-lt"/>
                  <a:ea typeface="+mn-ea"/>
                  <a:cs typeface="+mn-cs"/>
                  <a:sym typeface="Times New Roman"/>
                </a:rPr>
                <a:t>T/P</a:t>
              </a:r>
              <a:r>
                <a:rPr b="1" sz="4000"/>
                <a:t> </a:t>
              </a:r>
            </a:p>
          </p:txBody>
        </p:sp>
        <p:sp>
          <p:nvSpPr>
            <p:cNvPr id="108" name="Oppure"/>
            <p:cNvSpPr/>
            <p:nvPr/>
          </p:nvSpPr>
          <p:spPr>
            <a:xfrm>
              <a:off x="0" y="0"/>
              <a:ext cx="4038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a:buClr>
                  <a:srgbClr val="000000"/>
                </a:buClr>
                <a:buFont typeface="Times New Roman"/>
                <a:defRPr sz="4000">
                  <a:latin typeface="+mn-lt"/>
                  <a:ea typeface="+mn-ea"/>
                  <a:cs typeface="+mn-cs"/>
                  <a:sym typeface="Times New Roman"/>
                </a:defRPr>
              </a:lvl1pPr>
            </a:lstStyle>
            <a:p>
              <a:pPr/>
              <a:r>
                <a:t>Oppure</a:t>
              </a:r>
            </a:p>
          </p:txBody>
        </p:sp>
      </p:grpSp>
      <p:grpSp>
        <p:nvGrpSpPr>
          <p:cNvPr id="115" name="Raggruppa"/>
          <p:cNvGrpSpPr/>
          <p:nvPr/>
        </p:nvGrpSpPr>
        <p:grpSpPr>
          <a:xfrm>
            <a:off x="1295400" y="5241925"/>
            <a:ext cx="6781800" cy="1514475"/>
            <a:chOff x="0" y="0"/>
            <a:chExt cx="6781800" cy="1514475"/>
          </a:xfrm>
        </p:grpSpPr>
        <p:sp>
          <p:nvSpPr>
            <p:cNvPr id="110" name="o ancora"/>
            <p:cNvSpPr/>
            <p:nvPr/>
          </p:nvSpPr>
          <p:spPr>
            <a:xfrm>
              <a:off x="0" y="241300"/>
              <a:ext cx="40386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a:buClr>
                  <a:srgbClr val="000000"/>
                </a:buClr>
                <a:buFont typeface="Times New Roman"/>
                <a:defRPr sz="4000">
                  <a:latin typeface="+mn-lt"/>
                  <a:ea typeface="+mn-ea"/>
                  <a:cs typeface="+mn-cs"/>
                  <a:sym typeface="Times New Roman"/>
                </a:defRPr>
              </a:lvl1pPr>
            </a:lstStyle>
            <a:p>
              <a:pPr/>
              <a:r>
                <a:t>o ancora</a:t>
              </a:r>
            </a:p>
          </p:txBody>
        </p:sp>
        <p:grpSp>
          <p:nvGrpSpPr>
            <p:cNvPr id="114" name="Raggruppa"/>
            <p:cNvGrpSpPr/>
            <p:nvPr/>
          </p:nvGrpSpPr>
          <p:grpSpPr>
            <a:xfrm>
              <a:off x="4038600" y="0"/>
              <a:ext cx="2743200" cy="1514475"/>
              <a:chOff x="0" y="0"/>
              <a:chExt cx="2743200" cy="1514475"/>
            </a:xfrm>
          </p:grpSpPr>
          <p:sp>
            <p:nvSpPr>
              <p:cNvPr id="111" name="P • V…"/>
              <p:cNvSpPr/>
              <p:nvPr/>
            </p:nvSpPr>
            <p:spPr>
              <a:xfrm>
                <a:off x="0" y="0"/>
                <a:ext cx="27432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buClr>
                    <a:srgbClr val="000000"/>
                  </a:buClr>
                  <a:buFont typeface="Times New Roman"/>
                </a:pPr>
                <a:r>
                  <a:rPr b="1" sz="4000">
                    <a:latin typeface="+mn-lt"/>
                    <a:ea typeface="+mn-ea"/>
                    <a:cs typeface="+mn-cs"/>
                    <a:sym typeface="Times New Roman"/>
                  </a:rPr>
                  <a:t>P</a:t>
                </a:r>
                <a:r>
                  <a:rPr b="1" sz="4000"/>
                  <a:t> </a:t>
                </a:r>
                <a:r>
                  <a:rPr b="1" sz="3000">
                    <a:latin typeface="+mn-lt"/>
                    <a:ea typeface="+mn-ea"/>
                    <a:cs typeface="+mn-cs"/>
                    <a:sym typeface="Times New Roman"/>
                  </a:rPr>
                  <a:t>•</a:t>
                </a:r>
                <a:r>
                  <a:rPr b="1" sz="4000"/>
                  <a:t> </a:t>
                </a:r>
                <a:r>
                  <a:rPr b="1" sz="4000">
                    <a:latin typeface="+mn-lt"/>
                    <a:ea typeface="+mn-ea"/>
                    <a:cs typeface="+mn-cs"/>
                    <a:sym typeface="Times New Roman"/>
                  </a:rPr>
                  <a:t>V</a:t>
                </a:r>
                <a:endParaRPr b="1" sz="4000">
                  <a:latin typeface="+mn-lt"/>
                  <a:ea typeface="+mn-ea"/>
                  <a:cs typeface="+mn-cs"/>
                  <a:sym typeface="Times New Roman"/>
                </a:endParaRPr>
              </a:p>
              <a:p>
                <a:pPr>
                  <a:buClr>
                    <a:srgbClr val="000000"/>
                  </a:buClr>
                  <a:buFont typeface="Times New Roman"/>
                  <a:defRPr b="1" sz="4000">
                    <a:latin typeface="+mn-lt"/>
                    <a:ea typeface="+mn-ea"/>
                    <a:cs typeface="+mn-cs"/>
                    <a:sym typeface="Times New Roman"/>
                  </a:defRPr>
                </a:pPr>
                <a:r>
                  <a:t>   T</a:t>
                </a:r>
              </a:p>
            </p:txBody>
          </p:sp>
          <p:sp>
            <p:nvSpPr>
              <p:cNvPr id="112" name="= K"/>
              <p:cNvSpPr/>
              <p:nvPr/>
            </p:nvSpPr>
            <p:spPr>
              <a:xfrm>
                <a:off x="1447800" y="244475"/>
                <a:ext cx="1270000"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buClr>
                    <a:srgbClr val="000000"/>
                  </a:buClr>
                  <a:buFont typeface="Times New Roman"/>
                  <a:defRPr b="1" sz="4000">
                    <a:latin typeface="+mn-lt"/>
                    <a:ea typeface="+mn-ea"/>
                    <a:cs typeface="+mn-cs"/>
                    <a:sym typeface="Times New Roman"/>
                  </a:defRPr>
                </a:lvl1pPr>
              </a:lstStyle>
              <a:p>
                <a:pPr/>
                <a:r>
                  <a:t>= K</a:t>
                </a:r>
              </a:p>
            </p:txBody>
          </p:sp>
          <p:sp>
            <p:nvSpPr>
              <p:cNvPr id="113" name="Linea"/>
              <p:cNvSpPr/>
              <p:nvPr/>
            </p:nvSpPr>
            <p:spPr>
              <a:xfrm>
                <a:off x="25400" y="625475"/>
                <a:ext cx="1219201" cy="1588"/>
              </a:xfrm>
              <a:prstGeom prst="line">
                <a:avLst/>
              </a:prstGeom>
              <a:noFill/>
              <a:ln w="63500" cap="flat">
                <a:solidFill>
                  <a:srgbClr val="000000"/>
                </a:solidFill>
                <a:prstDash val="solid"/>
                <a:roun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00"/>
                                        </p:tgtEl>
                                        <p:attrNameLst>
                                          <p:attrName>style.visibility</p:attrName>
                                        </p:attrNameLst>
                                      </p:cBhvr>
                                      <p:to>
                                        <p:strVal val="visible"/>
                                      </p:to>
                                    </p:set>
                                    <p:animEffect filter="dissolve" transition="in">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03"/>
                                        </p:tgtEl>
                                        <p:attrNameLst>
                                          <p:attrName>style.visibility</p:attrName>
                                        </p:attrNameLst>
                                      </p:cBhvr>
                                      <p:to>
                                        <p:strVal val="visible"/>
                                      </p:to>
                                    </p:set>
                                    <p:animEffect filter="dissolve" transition="in">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06"/>
                                        </p:tgtEl>
                                        <p:attrNameLst>
                                          <p:attrName>style.visibility</p:attrName>
                                        </p:attrNameLst>
                                      </p:cBhvr>
                                      <p:to>
                                        <p:strVal val="visible"/>
                                      </p:to>
                                    </p:set>
                                    <p:animEffect filter="dissolve" transition="in">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09"/>
                                        </p:tgtEl>
                                        <p:attrNameLst>
                                          <p:attrName>style.visibility</p:attrName>
                                        </p:attrNameLst>
                                      </p:cBhvr>
                                      <p:to>
                                        <p:strVal val="visible"/>
                                      </p:to>
                                    </p:set>
                                    <p:animEffect filter="dissolve" transition="in">
                                      <p:cBhvr>
                                        <p:cTn id="22" dur="500"/>
                                        <p:tgtEl>
                                          <p:spTgt spid="10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15"/>
                                        </p:tgtEl>
                                        <p:attrNameLst>
                                          <p:attrName>style.visibility</p:attrName>
                                        </p:attrNameLst>
                                      </p:cBhvr>
                                      <p:to>
                                        <p:strVal val="visible"/>
                                      </p:to>
                                    </p:set>
                                    <p:animEffect filter="dissolve" transition="in">
                                      <p:cBhvr>
                                        <p:cTn id="27"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5"/>
      <p:bldP build="whole" bldLvl="1" animBg="1" rev="0" advAuto="0" spid="109" grpId="4"/>
      <p:bldP build="whole" bldLvl="1" animBg="1" rev="0" advAuto="0" spid="103" grpId="2"/>
      <p:bldP build="whole" bldLvl="1" animBg="1" rev="0" advAuto="0" spid="106" grpId="3"/>
      <p:bldP build="whole" bldLvl="1" animBg="1" rev="0" advAuto="0" spid="10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Prof. Mariorosario Masullo - Università degli Studi di Catanzaro “Magna Graecia”"/>
          <p:cNvSpPr txBox="1"/>
          <p:nvPr/>
        </p:nvSpPr>
        <p:spPr>
          <a:xfrm>
            <a:off x="1317625" y="6553200"/>
            <a:ext cx="78486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buClr>
                <a:srgbClr val="000000"/>
              </a:buClr>
              <a:buFont typeface="Arial"/>
              <a:defRPr sz="1200">
                <a:latin typeface="Abadi MT Condensed Light"/>
                <a:ea typeface="Abadi MT Condensed Light"/>
                <a:cs typeface="Abadi MT Condensed Light"/>
                <a:sym typeface="Abadi MT Condensed Light"/>
              </a:defRPr>
            </a:lvl1pPr>
          </a:lstStyle>
          <a:p>
            <a:pPr>
              <a:defRPr sz="2400">
                <a:latin typeface="Arial"/>
                <a:ea typeface="Arial"/>
                <a:cs typeface="Arial"/>
                <a:sym typeface="Arial"/>
              </a:defRPr>
            </a:pPr>
            <a:r>
              <a:rPr sz="1200">
                <a:latin typeface="Abadi MT Condensed Light"/>
                <a:ea typeface="Abadi MT Condensed Light"/>
                <a:cs typeface="Abadi MT Condensed Light"/>
                <a:sym typeface="Abadi MT Condensed Light"/>
              </a:rPr>
              <a:t>Prof. Mariorosario Masullo - Università degli Studi di Catanzaro “Magna Graecia”</a:t>
            </a:r>
          </a:p>
        </p:txBody>
      </p:sp>
      <p:sp>
        <p:nvSpPr>
          <p:cNvPr id="118" name="Numero diapositiva"/>
          <p:cNvSpPr txBox="1"/>
          <p:nvPr>
            <p:ph type="sldNum" sz="quarter" idx="2"/>
          </p:nvPr>
        </p:nvSpPr>
        <p:spPr>
          <a:xfrm>
            <a:off x="9502316" y="0"/>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9" name="Uso della legge combinata dei gas"/>
          <p:cNvSpPr txBox="1"/>
          <p:nvPr/>
        </p:nvSpPr>
        <p:spPr>
          <a:xfrm>
            <a:off x="1238250" y="42540"/>
            <a:ext cx="7429500" cy="676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9686" marR="39686" algn="ctr">
              <a:buClr>
                <a:srgbClr val="000000"/>
              </a:buClr>
              <a:buFont typeface="Times New Roman"/>
              <a:defRPr sz="4000">
                <a:latin typeface="+mn-lt"/>
                <a:ea typeface="+mn-ea"/>
                <a:cs typeface="+mn-cs"/>
                <a:sym typeface="Times New Roman"/>
              </a:defRPr>
            </a:lvl1pPr>
          </a:lstStyle>
          <a:p>
            <a:pPr/>
            <a:r>
              <a:t>Uso della legge combinata dei gas</a:t>
            </a:r>
          </a:p>
        </p:txBody>
      </p:sp>
      <p:grpSp>
        <p:nvGrpSpPr>
          <p:cNvPr id="125" name="Raggruppa"/>
          <p:cNvGrpSpPr/>
          <p:nvPr/>
        </p:nvGrpSpPr>
        <p:grpSpPr>
          <a:xfrm>
            <a:off x="2666999" y="1143000"/>
            <a:ext cx="4648201" cy="1749425"/>
            <a:chOff x="0" y="0"/>
            <a:chExt cx="4648200" cy="1749425"/>
          </a:xfrm>
        </p:grpSpPr>
        <p:sp>
          <p:nvSpPr>
            <p:cNvPr id="120" name="P1 • V1…"/>
            <p:cNvSpPr/>
            <p:nvPr/>
          </p:nvSpPr>
          <p:spPr>
            <a:xfrm>
              <a:off x="0" y="0"/>
              <a:ext cx="27432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nSpc>
                  <a:spcPct val="120000"/>
                </a:lnSpc>
                <a:buClr>
                  <a:srgbClr val="000000"/>
                </a:buClr>
                <a:buFont typeface="Times New Roman"/>
              </a:pPr>
              <a:r>
                <a:rPr b="1" sz="4000">
                  <a:latin typeface="+mn-lt"/>
                  <a:ea typeface="+mn-ea"/>
                  <a:cs typeface="+mn-cs"/>
                  <a:sym typeface="Times New Roman"/>
                </a:rPr>
                <a:t>P</a:t>
              </a:r>
              <a:r>
                <a:rPr b="1" baseline="-25000" sz="4000">
                  <a:latin typeface="+mn-lt"/>
                  <a:ea typeface="+mn-ea"/>
                  <a:cs typeface="+mn-cs"/>
                  <a:sym typeface="Times New Roman"/>
                </a:rPr>
                <a:t>1</a:t>
              </a:r>
              <a:r>
                <a:rPr b="1" sz="4000"/>
                <a:t> </a:t>
              </a:r>
              <a:r>
                <a:rPr b="1" sz="3000">
                  <a:latin typeface="+mn-lt"/>
                  <a:ea typeface="+mn-ea"/>
                  <a:cs typeface="+mn-cs"/>
                  <a:sym typeface="Times New Roman"/>
                </a:rPr>
                <a:t>•</a:t>
              </a:r>
              <a:r>
                <a:rPr b="1" sz="4000"/>
                <a:t> </a:t>
              </a:r>
              <a:r>
                <a:rPr b="1" sz="4000">
                  <a:latin typeface="+mn-lt"/>
                  <a:ea typeface="+mn-ea"/>
                  <a:cs typeface="+mn-cs"/>
                  <a:sym typeface="Times New Roman"/>
                </a:rPr>
                <a:t>V</a:t>
              </a:r>
              <a:r>
                <a:rPr b="1" baseline="-25000" sz="4000">
                  <a:latin typeface="+mn-lt"/>
                  <a:ea typeface="+mn-ea"/>
                  <a:cs typeface="+mn-cs"/>
                  <a:sym typeface="Times New Roman"/>
                </a:rPr>
                <a:t>1</a:t>
              </a:r>
              <a:endParaRPr b="1" baseline="-25000" sz="4000">
                <a:latin typeface="+mn-lt"/>
                <a:ea typeface="+mn-ea"/>
                <a:cs typeface="+mn-cs"/>
                <a:sym typeface="Times New Roman"/>
              </a:endParaRPr>
            </a:p>
            <a:p>
              <a:pPr>
                <a:lnSpc>
                  <a:spcPct val="120000"/>
                </a:lnSpc>
                <a:buClr>
                  <a:srgbClr val="000000"/>
                </a:buClr>
                <a:buFont typeface="Times New Roman"/>
              </a:pPr>
              <a:r>
                <a:rPr b="1" sz="4000">
                  <a:latin typeface="+mn-lt"/>
                  <a:ea typeface="+mn-ea"/>
                  <a:cs typeface="+mn-cs"/>
                  <a:sym typeface="Times New Roman"/>
                </a:rPr>
                <a:t>    T</a:t>
              </a:r>
              <a:r>
                <a:rPr b="1" baseline="-25000" sz="4000">
                  <a:latin typeface="+mn-lt"/>
                  <a:ea typeface="+mn-ea"/>
                  <a:cs typeface="+mn-cs"/>
                  <a:sym typeface="Times New Roman"/>
                </a:rPr>
                <a:t>1</a:t>
              </a:r>
            </a:p>
          </p:txBody>
        </p:sp>
        <p:sp>
          <p:nvSpPr>
            <p:cNvPr id="121" name="="/>
            <p:cNvSpPr/>
            <p:nvPr/>
          </p:nvSpPr>
          <p:spPr>
            <a:xfrm>
              <a:off x="2066925" y="479425"/>
              <a:ext cx="1270000"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buClr>
                  <a:srgbClr val="000000"/>
                </a:buClr>
                <a:buFont typeface="Times New Roman"/>
                <a:defRPr b="1" sz="4000">
                  <a:latin typeface="+mn-lt"/>
                  <a:ea typeface="+mn-ea"/>
                  <a:cs typeface="+mn-cs"/>
                  <a:sym typeface="Times New Roman"/>
                </a:defRPr>
              </a:lvl1pPr>
            </a:lstStyle>
            <a:p>
              <a:pPr/>
              <a:r>
                <a:t>= </a:t>
              </a:r>
            </a:p>
          </p:txBody>
        </p:sp>
        <p:sp>
          <p:nvSpPr>
            <p:cNvPr id="122" name="Linea"/>
            <p:cNvSpPr/>
            <p:nvPr/>
          </p:nvSpPr>
          <p:spPr>
            <a:xfrm>
              <a:off x="-1" y="838199"/>
              <a:ext cx="1828802" cy="1589"/>
            </a:xfrm>
            <a:prstGeom prst="line">
              <a:avLst/>
            </a:prstGeom>
            <a:noFill/>
            <a:ln w="63500" cap="flat">
              <a:solidFill>
                <a:srgbClr val="000000"/>
              </a:solidFill>
              <a:prstDash val="solid"/>
              <a:roun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sp>
          <p:nvSpPr>
            <p:cNvPr id="123" name="P2 • V2…"/>
            <p:cNvSpPr/>
            <p:nvPr/>
          </p:nvSpPr>
          <p:spPr>
            <a:xfrm>
              <a:off x="2743200" y="0"/>
              <a:ext cx="19050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99CC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nSpc>
                  <a:spcPct val="120000"/>
                </a:lnSpc>
                <a:buClr>
                  <a:srgbClr val="000000"/>
                </a:buClr>
                <a:buFont typeface="Times New Roman"/>
              </a:pPr>
              <a:r>
                <a:rPr b="1" sz="4000">
                  <a:latin typeface="+mn-lt"/>
                  <a:ea typeface="+mn-ea"/>
                  <a:cs typeface="+mn-cs"/>
                  <a:sym typeface="Times New Roman"/>
                </a:rPr>
                <a:t>P</a:t>
              </a:r>
              <a:r>
                <a:rPr b="1" baseline="-25000" sz="4000">
                  <a:latin typeface="+mn-lt"/>
                  <a:ea typeface="+mn-ea"/>
                  <a:cs typeface="+mn-cs"/>
                  <a:sym typeface="Times New Roman"/>
                </a:rPr>
                <a:t>2</a:t>
              </a:r>
              <a:r>
                <a:rPr b="1" sz="4000"/>
                <a:t> </a:t>
              </a:r>
              <a:r>
                <a:rPr b="1" sz="3000">
                  <a:latin typeface="+mn-lt"/>
                  <a:ea typeface="+mn-ea"/>
                  <a:cs typeface="+mn-cs"/>
                  <a:sym typeface="Times New Roman"/>
                </a:rPr>
                <a:t>•</a:t>
              </a:r>
              <a:r>
                <a:rPr b="1" sz="4000"/>
                <a:t> </a:t>
              </a:r>
              <a:r>
                <a:rPr b="1" sz="4000">
                  <a:latin typeface="+mn-lt"/>
                  <a:ea typeface="+mn-ea"/>
                  <a:cs typeface="+mn-cs"/>
                  <a:sym typeface="Times New Roman"/>
                </a:rPr>
                <a:t>V</a:t>
              </a:r>
              <a:r>
                <a:rPr b="1" baseline="-25000" sz="4000">
                  <a:latin typeface="+mn-lt"/>
                  <a:ea typeface="+mn-ea"/>
                  <a:cs typeface="+mn-cs"/>
                  <a:sym typeface="Times New Roman"/>
                </a:rPr>
                <a:t>2</a:t>
              </a:r>
              <a:endParaRPr b="1" baseline="-25000" sz="4000">
                <a:latin typeface="+mn-lt"/>
                <a:ea typeface="+mn-ea"/>
                <a:cs typeface="+mn-cs"/>
                <a:sym typeface="Times New Roman"/>
              </a:endParaRPr>
            </a:p>
            <a:p>
              <a:pPr>
                <a:lnSpc>
                  <a:spcPct val="120000"/>
                </a:lnSpc>
                <a:buClr>
                  <a:srgbClr val="000000"/>
                </a:buClr>
                <a:buFont typeface="Times New Roman"/>
              </a:pPr>
              <a:r>
                <a:rPr b="1" sz="4000">
                  <a:latin typeface="+mn-lt"/>
                  <a:ea typeface="+mn-ea"/>
                  <a:cs typeface="+mn-cs"/>
                  <a:sym typeface="Times New Roman"/>
                </a:rPr>
                <a:t>    T</a:t>
              </a:r>
              <a:r>
                <a:rPr b="1" baseline="-25000" sz="4000">
                  <a:latin typeface="+mn-lt"/>
                  <a:ea typeface="+mn-ea"/>
                  <a:cs typeface="+mn-cs"/>
                  <a:sym typeface="Times New Roman"/>
                </a:rPr>
                <a:t>2</a:t>
              </a:r>
            </a:p>
          </p:txBody>
        </p:sp>
        <p:sp>
          <p:nvSpPr>
            <p:cNvPr id="124" name="Linea"/>
            <p:cNvSpPr/>
            <p:nvPr/>
          </p:nvSpPr>
          <p:spPr>
            <a:xfrm>
              <a:off x="2666999" y="838200"/>
              <a:ext cx="1879601" cy="1588"/>
            </a:xfrm>
            <a:prstGeom prst="line">
              <a:avLst/>
            </a:prstGeom>
            <a:noFill/>
            <a:ln w="63500" cap="flat">
              <a:solidFill>
                <a:srgbClr val="000000"/>
              </a:solidFill>
              <a:prstDash val="solid"/>
              <a:roun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grpSp>
      <p:sp>
        <p:nvSpPr>
          <p:cNvPr id="126" name="Problema: una certa quantità di gas ha un volume di 10,1 litri a 23°C ed esercita una pressione di 746 Torr. Quale sarà il suo volume a 0°C ed 1 atm ?"/>
          <p:cNvSpPr txBox="1"/>
          <p:nvPr/>
        </p:nvSpPr>
        <p:spPr>
          <a:xfrm>
            <a:off x="228599" y="3009900"/>
            <a:ext cx="9525001"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686" marR="39686" algn="just">
              <a:lnSpc>
                <a:spcPct val="110000"/>
              </a:lnSpc>
              <a:buClr>
                <a:srgbClr val="000000"/>
              </a:buClr>
              <a:buFont typeface="Times New Roman"/>
            </a:pPr>
            <a:r>
              <a:rPr b="1" i="1" sz="3200">
                <a:latin typeface="+mn-lt"/>
                <a:ea typeface="+mn-ea"/>
                <a:cs typeface="+mn-cs"/>
                <a:sym typeface="Times New Roman"/>
              </a:rPr>
              <a:t>Problema</a:t>
            </a:r>
            <a:r>
              <a:rPr sz="3200">
                <a:latin typeface="+mn-lt"/>
                <a:ea typeface="+mn-ea"/>
                <a:cs typeface="+mn-cs"/>
                <a:sym typeface="Times New Roman"/>
              </a:rPr>
              <a:t>: una certa quantità di gas ha un volume di 10,1 litri a 23°C ed esercita una pressione di 746 Torr. Quale sarà il suo volume a 0°C ed 1 atm ? </a:t>
            </a:r>
          </a:p>
        </p:txBody>
      </p:sp>
      <p:sp>
        <p:nvSpPr>
          <p:cNvPr id="127" name="Quale sarà la massa molecolare relativa sapendo che la quantità di gas corrisponde a 7340 mg ?"/>
          <p:cNvSpPr txBox="1"/>
          <p:nvPr/>
        </p:nvSpPr>
        <p:spPr>
          <a:xfrm>
            <a:off x="228599" y="4946650"/>
            <a:ext cx="9525001" cy="1079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9686" marR="39686" algn="just">
              <a:lnSpc>
                <a:spcPct val="110000"/>
              </a:lnSpc>
              <a:buClr>
                <a:srgbClr val="000000"/>
              </a:buClr>
              <a:buFont typeface="Times New Roman"/>
              <a:defRPr sz="3200">
                <a:latin typeface="+mn-lt"/>
                <a:ea typeface="+mn-ea"/>
                <a:cs typeface="+mn-cs"/>
                <a:sym typeface="Times New Roman"/>
              </a:defRPr>
            </a:lvl1pPr>
          </a:lstStyle>
          <a:p>
            <a:pPr/>
            <a:r>
              <a:t>Quale sarà la massa molecolare relativa sapendo che la quantità di gas corrisponde a 7340 mg ?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dissolve" transition="in">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26"/>
                                        </p:tgtEl>
                                        <p:attrNameLst>
                                          <p:attrName>style.visibility</p:attrName>
                                        </p:attrNameLst>
                                      </p:cBhvr>
                                      <p:to>
                                        <p:strVal val="visible"/>
                                      </p:to>
                                    </p:set>
                                    <p:animEffect filter="dissolve" transition="in">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27"/>
                                        </p:tgtEl>
                                        <p:attrNameLst>
                                          <p:attrName>style.visibility</p:attrName>
                                        </p:attrNameLst>
                                      </p:cBhvr>
                                      <p:to>
                                        <p:strVal val="visible"/>
                                      </p:to>
                                    </p:set>
                                    <p:animEffect filter="dissolve" transition="in">
                                      <p:cBhvr>
                                        <p:cTn id="17"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P build="whole" bldLvl="1" animBg="1" rev="0" advAuto="0" spid="127" grpId="3"/>
      <p:bldP build="whole" bldLvl="1" animBg="1" rev="0" advAuto="0" spid="126"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D3EEF0"/>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imes New Roman"/>
        <a:ea typeface="Times New Roman"/>
        <a:cs typeface="Times New Roman"/>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E0E3"/>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imes New Roman"/>
        <a:ea typeface="Times New Roman"/>
        <a:cs typeface="Times New Roman"/>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E0E3"/>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