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2"/>
  </p:notesMasterIdLst>
  <p:sldIdLst>
    <p:sldId id="257" r:id="rId3"/>
    <p:sldId id="258" r:id="rId4"/>
    <p:sldId id="308" r:id="rId5"/>
    <p:sldId id="307" r:id="rId6"/>
    <p:sldId id="306" r:id="rId7"/>
    <p:sldId id="309" r:id="rId8"/>
    <p:sldId id="259" r:id="rId9"/>
    <p:sldId id="261" r:id="rId10"/>
    <p:sldId id="292" r:id="rId11"/>
    <p:sldId id="263" r:id="rId12"/>
    <p:sldId id="294" r:id="rId13"/>
    <p:sldId id="315" r:id="rId14"/>
    <p:sldId id="264" r:id="rId15"/>
    <p:sldId id="265" r:id="rId16"/>
    <p:sldId id="266" r:id="rId17"/>
    <p:sldId id="267" r:id="rId18"/>
    <p:sldId id="268" r:id="rId19"/>
    <p:sldId id="362" r:id="rId20"/>
    <p:sldId id="269" r:id="rId21"/>
    <p:sldId id="287" r:id="rId22"/>
    <p:sldId id="318" r:id="rId23"/>
    <p:sldId id="301" r:id="rId24"/>
    <p:sldId id="302" r:id="rId25"/>
    <p:sldId id="303" r:id="rId26"/>
    <p:sldId id="363" r:id="rId27"/>
    <p:sldId id="270" r:id="rId28"/>
    <p:sldId id="272" r:id="rId29"/>
    <p:sldId id="364" r:id="rId30"/>
    <p:sldId id="271" r:id="rId31"/>
    <p:sldId id="260" r:id="rId32"/>
    <p:sldId id="273" r:id="rId33"/>
    <p:sldId id="276" r:id="rId34"/>
    <p:sldId id="277" r:id="rId35"/>
    <p:sldId id="365" r:id="rId36"/>
    <p:sldId id="278" r:id="rId37"/>
    <p:sldId id="304" r:id="rId38"/>
    <p:sldId id="279" r:id="rId39"/>
    <p:sldId id="305" r:id="rId40"/>
    <p:sldId id="280" r:id="rId41"/>
    <p:sldId id="281" r:id="rId42"/>
    <p:sldId id="311" r:id="rId43"/>
    <p:sldId id="297" r:id="rId44"/>
    <p:sldId id="283" r:id="rId45"/>
    <p:sldId id="290" r:id="rId46"/>
    <p:sldId id="291" r:id="rId47"/>
    <p:sldId id="324" r:id="rId48"/>
    <p:sldId id="325" r:id="rId49"/>
    <p:sldId id="329" r:id="rId50"/>
    <p:sldId id="296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2D84-6622-4187-AD4C-12CD73A3C4A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12B3E-C61F-43DE-B48A-66D6D69ECB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50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1A2294-07AE-4DAC-A151-28FD051F4E6D}" type="slidenum">
              <a:rPr lang="it-IT" altLang="it-IT" smtClean="0"/>
              <a:pPr/>
              <a:t>1</a:t>
            </a:fld>
            <a:endParaRPr lang="it-IT" altLang="it-IT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/>
              <a:t>Ricordare che lo stato solido è assieme a quello liquido e gassoso e allo stato particolare di plasma uno dei possibili stati della materia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DA919BDF-3799-4566-9DCB-3CDE733CA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AD61A9-D8DB-4C43-8109-51705FDF47EC}" type="slidenum">
              <a:rPr lang="it-IT" altLang="it-IT" sz="1200"/>
              <a:pPr/>
              <a:t>21</a:t>
            </a:fld>
            <a:endParaRPr lang="it-IT" altLang="it-IT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34A8B63-EE18-4D87-818D-77D6C992C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E1B9658F-5BE7-4BB3-A34A-939FACAA3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25E828DC-C285-4057-BE78-EFDDB1370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8E3EF3-3AF0-4A8C-A831-8174A687648C}" type="slidenum">
              <a:rPr lang="it-IT" altLang="it-IT" sz="1200"/>
              <a:pPr/>
              <a:t>22</a:t>
            </a:fld>
            <a:endParaRPr lang="it-IT" altLang="it-IT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E8EEA7D-7192-400A-ADB8-577CD6CB6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7CD05670-2460-4E9E-A503-377699689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990ADB3F-F3AC-4321-86A2-53DC4B1CD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5858FD-74E8-411A-8F15-A1C1EAFC8DD6}" type="slidenum">
              <a:rPr lang="it-IT" altLang="it-IT" sz="1200"/>
              <a:pPr/>
              <a:t>23</a:t>
            </a:fld>
            <a:endParaRPr lang="it-IT" altLang="it-IT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7FB04CDF-3381-44C6-A982-0C9D7F409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FD3F4191-75C8-43C4-992E-786D07086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4BEF2063-8E27-4C35-BEC8-C7F50B7D7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796078-F4CE-4407-AD06-8CAE56C5AFD0}" type="slidenum">
              <a:rPr lang="it-IT" altLang="it-IT" sz="1200"/>
              <a:pPr/>
              <a:t>24</a:t>
            </a:fld>
            <a:endParaRPr lang="it-IT" altLang="it-IT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47BB9735-2A27-48BA-9594-2DF872A51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46260A10-A80D-42E0-BBCD-8501B25D2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A16EA4-953A-43DE-A530-6B0F53827C56}" type="slidenum">
              <a:rPr lang="it-IT" altLang="it-IT" smtClean="0"/>
              <a:pPr/>
              <a:t>27</a:t>
            </a:fld>
            <a:endParaRPr lang="it-IT" altLang="it-IT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6241DB-7478-43A4-8CCD-95577B46554D}" type="slidenum">
              <a:rPr lang="it-IT" altLang="it-IT" smtClean="0"/>
              <a:pPr/>
              <a:t>30</a:t>
            </a:fld>
            <a:endParaRPr lang="it-IT" altLang="it-IT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1B38E2-3673-482C-8F40-5164A30D6C03}" type="slidenum">
              <a:rPr lang="it-IT" altLang="it-IT" smtClean="0"/>
              <a:pPr/>
              <a:t>31</a:t>
            </a:fld>
            <a:endParaRPr lang="it-IT" altLang="it-IT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E3C47F-DD20-4A7B-AB76-6199C17FBDDB}" type="slidenum">
              <a:rPr lang="it-IT" altLang="it-IT" smtClean="0"/>
              <a:pPr/>
              <a:t>36</a:t>
            </a:fld>
            <a:endParaRPr lang="it-IT" altLang="it-IT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E9B7E3-AB86-4DDD-9F4E-E7BCD834BA72}" type="slidenum">
              <a:rPr lang="it-IT" altLang="it-IT" smtClean="0"/>
              <a:pPr/>
              <a:t>37</a:t>
            </a:fld>
            <a:endParaRPr lang="it-IT" altLang="it-IT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E5EF19-3371-48C5-8213-F585FA730379}" type="slidenum">
              <a:rPr lang="it-IT" altLang="it-IT" smtClean="0"/>
              <a:pPr/>
              <a:t>38</a:t>
            </a:fld>
            <a:endParaRPr lang="it-IT" altLang="it-IT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E97CB6-D4DC-404B-BC30-41AA18DF69E3}" type="slidenum">
              <a:rPr lang="it-IT" altLang="it-IT" smtClean="0"/>
              <a:pPr/>
              <a:t>8</a:t>
            </a:fld>
            <a:endParaRPr lang="it-IT" altLang="it-IT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16CAD6-3214-4E2D-9D60-E2F32FBC6AA3}" type="slidenum">
              <a:rPr lang="it-IT" altLang="it-IT" smtClean="0"/>
              <a:pPr/>
              <a:t>42</a:t>
            </a:fld>
            <a:endParaRPr lang="it-IT" altLang="it-IT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18F092-549B-4511-AB2C-C4412E22C6C8}" type="slidenum">
              <a:rPr lang="it-IT" altLang="it-IT" smtClean="0"/>
              <a:pPr/>
              <a:t>44</a:t>
            </a:fld>
            <a:endParaRPr lang="it-IT" altLang="it-IT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9C5A07-1499-4748-85BC-A39CC81D046B}" type="slidenum">
              <a:rPr lang="it-IT" altLang="it-IT" smtClean="0"/>
              <a:pPr/>
              <a:t>45</a:t>
            </a:fld>
            <a:endParaRPr lang="it-IT" altLang="it-IT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847E0B59-8060-4415-801F-62B7A827A6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D25198-2C39-4679-8519-0665D4A3251E}" type="slidenum">
              <a:rPr lang="it-IT" altLang="it-IT" sz="1200"/>
              <a:pPr/>
              <a:t>46</a:t>
            </a:fld>
            <a:endParaRPr lang="it-IT" altLang="it-IT" sz="12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9058DCA6-E9F2-4E15-9C16-6F890CD58F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582B447C-0E82-4BBF-AEBE-31F2BBB12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03A75C1E-1912-4331-8010-69AD698A3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6BF89C-DA60-4CBC-8BEF-FD2B9513D3D7}" type="slidenum">
              <a:rPr lang="it-IT" altLang="it-IT" sz="1200"/>
              <a:pPr/>
              <a:t>47</a:t>
            </a:fld>
            <a:endParaRPr lang="it-IT" altLang="it-IT" sz="12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BDD8449E-7A70-4F0C-AF15-D03CF005E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27FF3550-D4F6-4565-8C56-3CB969F82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44FFC40F-5736-4158-BBCA-F86FCBB17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48E652-36AB-4A6F-B456-6C53526CCB52}" type="slidenum">
              <a:rPr lang="it-IT" altLang="it-IT" sz="1200"/>
              <a:pPr/>
              <a:t>48</a:t>
            </a:fld>
            <a:endParaRPr lang="it-IT" altLang="it-IT" sz="1200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A3234CD6-4064-46DC-B833-F363765D9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ED5B3B0C-9040-4CAC-8BDA-7F2C1732F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26439B-8545-49F6-AEAC-0F956898BDB6}" type="slidenum">
              <a:rPr lang="it-IT" altLang="it-IT" smtClean="0"/>
              <a:pPr/>
              <a:t>49</a:t>
            </a:fld>
            <a:endParaRPr lang="it-IT" altLang="it-IT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0F063BE-F968-4537-B61C-7231114F09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82DA5D-58A3-4757-BF86-241A02D80B76}" type="slidenum">
              <a:rPr lang="it-IT" altLang="it-IT" sz="1200"/>
              <a:pPr/>
              <a:t>9</a:t>
            </a:fld>
            <a:endParaRPr lang="it-IT" altLang="it-IT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3146B08-C7C3-40E7-A3B6-3021262BE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1081A264-CEEB-4E58-983C-694791412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E44E53-C16C-48EA-AC79-77C713C968D8}" type="slidenum">
              <a:rPr lang="it-IT" altLang="it-IT" smtClean="0"/>
              <a:pPr/>
              <a:t>10</a:t>
            </a:fld>
            <a:endParaRPr lang="it-IT" altLang="it-IT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FAF1B0E5-1F9A-4343-84D9-4C82E9DA1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F4677E-FCE7-407E-BCD8-DA9AD4B965B1}" type="slidenum">
              <a:rPr lang="it-IT" altLang="it-IT" sz="1200"/>
              <a:pPr/>
              <a:t>11</a:t>
            </a:fld>
            <a:endParaRPr lang="it-IT" altLang="it-IT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43EFB4E3-AA3D-484B-A850-330FA2BF1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8D2D0193-7ED0-49FF-A444-1A7B6CCB0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6B97388F-46C9-4864-849B-BAFB247CC3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EB704A-ED49-4DE2-B106-52008FB1C966}" type="slidenum">
              <a:rPr lang="it-IT" altLang="it-IT" sz="1200"/>
              <a:pPr/>
              <a:t>12</a:t>
            </a:fld>
            <a:endParaRPr lang="it-IT" altLang="it-IT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B4FBBF4-5384-436F-BFEA-18FE6CC097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DA1F39F2-6173-4D44-8984-59D89331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2B76BF-53FA-44EF-8244-13BBED2954BE}" type="slidenum">
              <a:rPr lang="it-IT" altLang="it-IT" smtClean="0"/>
              <a:pPr/>
              <a:t>15</a:t>
            </a:fld>
            <a:endParaRPr lang="it-IT" altLang="it-IT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5C2089-AAFF-4432-93E8-5767BA7F870C}" type="slidenum">
              <a:rPr lang="it-IT" altLang="it-IT" smtClean="0"/>
              <a:pPr/>
              <a:t>17</a:t>
            </a:fld>
            <a:endParaRPr lang="it-IT" altLang="it-IT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4EE79C-AD73-4923-8D4A-988370BD82CD}" type="slidenum">
              <a:rPr lang="it-IT" altLang="it-IT" smtClean="0"/>
              <a:pPr/>
              <a:t>20</a:t>
            </a:fld>
            <a:endParaRPr lang="it-IT" altLang="it-IT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A271-C8E4-43A5-A4A8-DA957D84D21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89E7-6FEC-4A43-875C-1EAE3BCC0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A271-C8E4-43A5-A4A8-DA957D84D21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89E7-6FEC-4A43-875C-1EAE3BCC0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A271-C8E4-43A5-A4A8-DA957D84D21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89E7-6FEC-4A43-875C-1EAE3BCC0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CC66-17FF-4B8D-892F-AFBC78BA06D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773CF4-E28E-4062-8022-772B29571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B18D87-5468-4256-B9B6-651F9A28D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99308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2F0CB9-45A6-4DD7-A7BE-EABFB031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EF9B68-604A-4E5A-9D1F-F8B1DDEFD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07405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FB1A82-11BB-4840-9145-86B01605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54169E-FAD1-499D-B71B-681DD1717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9462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67577-DC6B-4CD5-8B50-A8286E3AC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12A59D-233F-48E9-ACC5-41585DCB9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5A69A8-57AD-4A45-9FA7-89CA6E966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72647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A7D105-F05F-497E-9C6A-70923167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B37026-98DA-417C-8157-B738DAA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01182FF-AF03-4C78-9311-2D33A127B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68B4DAE-A281-4C41-B4E3-F78FE109A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8008070-BBD9-44FD-8B8D-E12C9F4A8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604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AFE0B8-32BB-4B4B-BF00-BE373C1A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922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38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A271-C8E4-43A5-A4A8-DA957D84D21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89E7-6FEC-4A43-875C-1EAE3BCC0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A72207-1ADF-4DC5-86FF-DCC12752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E1D89C-145E-4CA2-8085-7C101CB7F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A5D72C-78E5-4CFC-8F03-C5EED01F2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40152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3D199E-093F-47FE-9038-554C657C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4B2D418-E71D-4448-B51C-EDF1B7345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994151-909E-4D73-8215-FF2FCB215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22224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B2EBFE-1D36-476B-A221-26F5397C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C1FD97-805E-4F25-90AA-7F6000CEC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66869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4DBAA97-4C01-43B1-A235-F7E52CC85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3EE90D-59B3-4735-A282-0EDE519FE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9267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A271-C8E4-43A5-A4A8-DA957D84D21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89E7-6FEC-4A43-875C-1EAE3BCC0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A271-C8E4-43A5-A4A8-DA957D84D21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89E7-6FEC-4A43-875C-1EAE3BCC0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A271-C8E4-43A5-A4A8-DA957D84D21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89E7-6FEC-4A43-875C-1EAE3BCC0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A271-C8E4-43A5-A4A8-DA957D84D21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89E7-6FEC-4A43-875C-1EAE3BCC0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A271-C8E4-43A5-A4A8-DA957D84D21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89E7-6FEC-4A43-875C-1EAE3BCC0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A271-C8E4-43A5-A4A8-DA957D84D21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89E7-6FEC-4A43-875C-1EAE3BCC0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A271-C8E4-43A5-A4A8-DA957D84D21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89E7-6FEC-4A43-875C-1EAE3BCC0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A271-C8E4-43A5-A4A8-DA957D84D21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589E7-6FEC-4A43-875C-1EAE3BCC0A8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>
            <a:extLst>
              <a:ext uri="{FF2B5EF4-FFF2-40B4-BE49-F238E27FC236}">
                <a16:creationId xmlns:a16="http://schemas.microsoft.com/office/drawing/2014/main" id="{66E4040A-BB53-4AA4-A45F-86C462C4EB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F6379DB4-9476-4F60-82C0-263764ED2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E4FC93-1A3B-4931-9168-9E0080636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text styles</a:t>
            </a:r>
          </a:p>
          <a:p>
            <a:pPr lvl="1"/>
            <a:r>
              <a:rPr lang="en-GB" altLang="it-IT"/>
              <a:t>Second level</a:t>
            </a:r>
          </a:p>
          <a:p>
            <a:pPr lvl="2"/>
            <a:r>
              <a:rPr lang="en-GB" altLang="it-IT"/>
              <a:t>Third level</a:t>
            </a:r>
          </a:p>
          <a:p>
            <a:pPr lvl="3"/>
            <a:r>
              <a:rPr lang="en-GB" altLang="it-IT"/>
              <a:t>Fourth level</a:t>
            </a:r>
          </a:p>
          <a:p>
            <a:pPr lvl="4"/>
            <a:r>
              <a:rPr lang="en-GB" altLang="it-IT"/>
              <a:t>Fifth level</a:t>
            </a:r>
          </a:p>
        </p:txBody>
      </p:sp>
      <p:sp>
        <p:nvSpPr>
          <p:cNvPr id="1055" name="Text Box 31">
            <a:extLst>
              <a:ext uri="{FF2B5EF4-FFF2-40B4-BE49-F238E27FC236}">
                <a16:creationId xmlns:a16="http://schemas.microsoft.com/office/drawing/2014/main" id="{7C6BC785-3405-436F-A373-3B5A635A9E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77000"/>
            <a:ext cx="2427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>
                <a:solidFill>
                  <a:schemeClr val="bg1"/>
                </a:solidFill>
              </a:rPr>
              <a:t>Chimica - </a:t>
            </a:r>
            <a:r>
              <a:rPr lang="it-IT" altLang="it-IT" sz="1400">
                <a:solidFill>
                  <a:schemeClr val="bg1"/>
                </a:solidFill>
              </a:rPr>
              <a:t>Martin S. Silberberg</a:t>
            </a:r>
          </a:p>
        </p:txBody>
      </p:sp>
      <p:sp>
        <p:nvSpPr>
          <p:cNvPr id="1056" name="Text Box 32">
            <a:extLst>
              <a:ext uri="{FF2B5EF4-FFF2-40B4-BE49-F238E27FC236}">
                <a16:creationId xmlns:a16="http://schemas.microsoft.com/office/drawing/2014/main" id="{F3DD3E7F-0400-4975-810B-E330F49F4D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10200" y="6503988"/>
            <a:ext cx="36496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b="1">
                <a:solidFill>
                  <a:schemeClr val="bg1"/>
                </a:solidFill>
              </a:rPr>
              <a:t>Copyright © 2004 – The McGraw-Hill Companies srl</a:t>
            </a:r>
          </a:p>
        </p:txBody>
      </p:sp>
      <p:pic>
        <p:nvPicPr>
          <p:cNvPr id="1059" name="Picture 35">
            <a:extLst>
              <a:ext uri="{FF2B5EF4-FFF2-40B4-BE49-F238E27FC236}">
                <a16:creationId xmlns:a16="http://schemas.microsoft.com/office/drawing/2014/main" id="{9930BBE3-18AA-439D-8153-A8D19D902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0"/>
            <a:ext cx="11017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6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81000" indent="-3810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9545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hyperlink" Target="//upload.wikimedia.org/wikipedia/commons/7/76/Kohlenstoffnanoroehre_Animation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hyperlink" Target="//upload.wikimedia.org/wikipedia/commons/9/9e/Graphen.jp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chem.ox.ac.uk/icl/heyes/structure_of_solids/Scans/Halite(NaCl).JPG" TargetMode="External"/><Relationship Id="rId7" Type="http://schemas.openxmlformats.org/officeDocument/2006/relationships/hyperlink" Target="http://www.geologia.com/pietre_dure/diamanti/strutt_diamante.jpg" TargetMode="External"/><Relationship Id="rId12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hyperlink" Target="http://www.goldriver.it/images/magazine/sotto/diamante.gif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632700" cy="762000"/>
          </a:xfrm>
        </p:spPr>
        <p:txBody>
          <a:bodyPr/>
          <a:lstStyle/>
          <a:p>
            <a:pPr eaLnBrk="1" hangingPunct="1"/>
            <a:r>
              <a:rPr lang="it-IT" altLang="it-IT" sz="4000">
                <a:solidFill>
                  <a:srgbClr val="0000FF"/>
                </a:solidFill>
                <a:latin typeface="Comic Sans MS" pitchFamily="66" charset="0"/>
              </a:rPr>
              <a:t>LO STATO SOLIDO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276475"/>
            <a:ext cx="7416800" cy="1482725"/>
          </a:xfrm>
        </p:spPr>
        <p:txBody>
          <a:bodyPr/>
          <a:lstStyle/>
          <a:p>
            <a:pPr eaLnBrk="1" hangingPunct="1"/>
            <a:r>
              <a:rPr lang="it-IT" altLang="it-IT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Caratteristiche e proprietà dei solidi:</a:t>
            </a:r>
          </a:p>
        </p:txBody>
      </p:sp>
      <p:sp>
        <p:nvSpPr>
          <p:cNvPr id="43012" name="Rectangle 7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fld id="{FA4F7FED-A345-4159-AEEE-96626A4D712E}" type="slidenum">
              <a:rPr lang="it-IT" altLang="it-IT" sz="1400" smtClean="0">
                <a:solidFill>
                  <a:schemeClr val="tx1"/>
                </a:solidFill>
              </a:rPr>
              <a:pPr>
                <a:buClrTx/>
                <a:buFontTx/>
                <a:buNone/>
              </a:pPr>
              <a:t>1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pic>
        <p:nvPicPr>
          <p:cNvPr id="2054" name="Picture 6" descr="a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49275"/>
            <a:ext cx="16684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213" y="3141663"/>
            <a:ext cx="7129462" cy="2327275"/>
          </a:xfrm>
          <a:prstGeom prst="rect">
            <a:avLst/>
          </a:prstGeom>
          <a:noFill/>
          <a:ln>
            <a:noFill/>
          </a:ln>
          <a:effectLst/>
        </p:spPr>
        <p:txBody>
          <a:bodyPr lIns="91419" tIns="45709" rIns="91419" bIns="45709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it-IT" altLang="it-IT" sz="3200" kern="0" dirty="0">
                <a:latin typeface="Arial" panose="020B0604020202020204" pitchFamily="34" charset="0"/>
                <a:cs typeface="Arial" panose="020B0604020202020204" pitchFamily="34" charset="0"/>
              </a:rPr>
              <a:t>Incompressibilità</a:t>
            </a:r>
          </a:p>
          <a:p>
            <a:pPr lvl="1" eaLnBrk="1" hangingPunct="1">
              <a:defRPr/>
            </a:pPr>
            <a:r>
              <a:rPr lang="it-IT" altLang="it-IT" sz="3200" kern="0" dirty="0">
                <a:latin typeface="Arial" panose="020B0604020202020204" pitchFamily="34" charset="0"/>
                <a:cs typeface="Arial" panose="020B0604020202020204" pitchFamily="34" charset="0"/>
              </a:rPr>
              <a:t>Elevato grado di ordine e rigidità</a:t>
            </a:r>
          </a:p>
          <a:p>
            <a:pPr lvl="1" eaLnBrk="1" hangingPunct="1">
              <a:defRPr/>
            </a:pPr>
            <a:r>
              <a:rPr lang="it-IT" altLang="it-IT" sz="3200" kern="0" dirty="0">
                <a:latin typeface="Arial" panose="020B0604020202020204" pitchFamily="34" charset="0"/>
                <a:cs typeface="Arial" panose="020B0604020202020204" pitchFamily="34" charset="0"/>
              </a:rPr>
              <a:t>Forma definita</a:t>
            </a:r>
          </a:p>
          <a:p>
            <a:pPr lvl="1" eaLnBrk="1" hangingPunct="1">
              <a:defRPr/>
            </a:pPr>
            <a:r>
              <a:rPr lang="it-IT" altLang="it-IT" sz="3200" kern="0" dirty="0">
                <a:latin typeface="Arial" panose="020B0604020202020204" pitchFamily="34" charset="0"/>
                <a:cs typeface="Arial" panose="020B0604020202020204" pitchFamily="34" charset="0"/>
              </a:rPr>
              <a:t> Alta energia potenziale, bassa </a:t>
            </a:r>
            <a:r>
              <a:rPr lang="it-IT" altLang="it-IT" sz="3200" kern="0">
                <a:latin typeface="Arial" panose="020B0604020202020204" pitchFamily="34" charset="0"/>
                <a:cs typeface="Arial" panose="020B0604020202020204" pitchFamily="34" charset="0"/>
              </a:rPr>
              <a:t>energia cinetica </a:t>
            </a:r>
            <a:endParaRPr lang="it-IT" altLang="it-IT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bldLvl="2" autoUpdateAnimBg="0" advAuto="1000"/>
      <p:bldP spid="6" grpId="0" build="p" bldLvl="3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Figura 13-21 Motivi che si ripetono</a:t>
            </a:r>
            <a:br>
              <a:rPr lang="it-IT" altLang="it-IT" sz="1200">
                <a:solidFill>
                  <a:schemeClr val="bg1"/>
                </a:solidFill>
                <a:latin typeface="Arial" pitchFamily="34" charset="0"/>
              </a:rPr>
            </a:br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in due dimensioni, come</a:t>
            </a:r>
            <a:br>
              <a:rPr lang="it-IT" altLang="it-IT" sz="1200">
                <a:solidFill>
                  <a:schemeClr val="bg1"/>
                </a:solidFill>
                <a:latin typeface="Arial" pitchFamily="34" charset="0"/>
              </a:rPr>
            </a:br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quelli di una carta da parati, nella</a:t>
            </a:r>
            <a:br>
              <a:rPr lang="it-IT" altLang="it-IT" sz="1200">
                <a:solidFill>
                  <a:schemeClr val="bg1"/>
                </a:solidFill>
                <a:latin typeface="Arial" pitchFamily="34" charset="0"/>
              </a:rPr>
            </a:br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quale il motivo si ripete fino a coprire</a:t>
            </a:r>
            <a:br>
              <a:rPr lang="it-IT" altLang="it-IT" sz="1200">
                <a:solidFill>
                  <a:schemeClr val="bg1"/>
                </a:solidFill>
                <a:latin typeface="Arial" pitchFamily="34" charset="0"/>
              </a:rPr>
            </a:br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l’intero muro.</a:t>
            </a:r>
          </a:p>
        </p:txBody>
      </p:sp>
      <p:pic>
        <p:nvPicPr>
          <p:cNvPr id="49157" name="Picture 5" descr="F:\WHITTEN_jpg\CAP_13\cap-13_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8523287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951039" y="285728"/>
            <a:ext cx="3264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00FF"/>
                </a:solidFill>
                <a:latin typeface="Comic Sans MS" pitchFamily="66" charset="0"/>
              </a:rPr>
              <a:t>Celle elementari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78FD696-57F4-4DFC-B12F-CF3129A2D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Figura 13-22 Cella elementare.</a:t>
            </a: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8923FFA2-9044-4AEB-B495-D1A4D7A9D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521551"/>
            <a:ext cx="3347067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>
                <a:latin typeface="Arial" panose="020B0604020202020204" pitchFamily="34" charset="0"/>
              </a:rPr>
              <a:t>Dal volume: Whitten “Chimica Generale”</a:t>
            </a: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700529D7-51AE-4C14-A7D7-3C24DAE01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917" y="6521551"/>
            <a:ext cx="2566084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 b="1">
                <a:latin typeface="Arial" panose="020B0604020202020204" pitchFamily="34" charset="0"/>
              </a:rPr>
              <a:t>Piccin Nuova Libraria S.p.A.</a:t>
            </a:r>
          </a:p>
        </p:txBody>
      </p:sp>
      <p:pic>
        <p:nvPicPr>
          <p:cNvPr id="74757" name="Picture 5" descr="F:\WHITTEN_jpg\CAP_13\cap-13_0030a.jpg">
            <a:extLst>
              <a:ext uri="{FF2B5EF4-FFF2-40B4-BE49-F238E27FC236}">
                <a16:creationId xmlns:a16="http://schemas.microsoft.com/office/drawing/2014/main" id="{95FAF2FA-8E98-4B25-A4C0-67C10B9DA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26" y="2477179"/>
            <a:ext cx="2686951" cy="190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758" name="Object 6">
            <a:extLst>
              <a:ext uri="{FF2B5EF4-FFF2-40B4-BE49-F238E27FC236}">
                <a16:creationId xmlns:a16="http://schemas.microsoft.com/office/drawing/2014/main" id="{69EF1C06-E95C-4D18-B6AD-EEBADEA180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139" y="5022343"/>
          <a:ext cx="1113365" cy="145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Fotografia Photo Editor" r:id="rId5" imgW="1781424" imgH="2324424" progId="MSPhotoEd.3">
                  <p:embed/>
                </p:oleObj>
              </mc:Choice>
              <mc:Fallback>
                <p:oleObj name="Fotografia Photo Editor" r:id="rId5" imgW="1781424" imgH="2324424" progId="MSPhotoEd.3">
                  <p:embed/>
                  <p:pic>
                    <p:nvPicPr>
                      <p:cNvPr id="74758" name="Object 6">
                        <a:extLst>
                          <a:ext uri="{FF2B5EF4-FFF2-40B4-BE49-F238E27FC236}">
                            <a16:creationId xmlns:a16="http://schemas.microsoft.com/office/drawing/2014/main" id="{69EF1C06-E95C-4D18-B6AD-EEBADEA180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39" y="5022343"/>
                        <a:ext cx="1113365" cy="145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E997737-BC66-414F-9F06-7FBD1A094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Figura 13-24 Rappresentazione della condivisione di un oggetto (un atomo, uno ione o una molecola) tra celle elementari.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7ABC6FEE-7452-4425-8468-AC690ED92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521551"/>
            <a:ext cx="3347067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>
                <a:latin typeface="Arial" panose="020B0604020202020204" pitchFamily="34" charset="0"/>
              </a:rPr>
              <a:t>Dal volume: Whitten “Chimica Generale”</a:t>
            </a: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B2C51F25-3298-4D88-96D4-580D7AF4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917" y="6521551"/>
            <a:ext cx="2566084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 b="1">
                <a:latin typeface="Arial" panose="020B0604020202020204" pitchFamily="34" charset="0"/>
              </a:rPr>
              <a:t>Piccin Nuova Libraria S.p.A.</a:t>
            </a:r>
          </a:p>
        </p:txBody>
      </p:sp>
      <p:pic>
        <p:nvPicPr>
          <p:cNvPr id="78853" name="Picture 5" descr="F:\WHITTEN_jpg\CAP_13\cap-13_0032.jpg">
            <a:extLst>
              <a:ext uri="{FF2B5EF4-FFF2-40B4-BE49-F238E27FC236}">
                <a16:creationId xmlns:a16="http://schemas.microsoft.com/office/drawing/2014/main" id="{B29C0C7C-0F99-4077-9306-B236E40F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2" y="1675276"/>
            <a:ext cx="8969673" cy="350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854" name="Object 6">
            <a:extLst>
              <a:ext uri="{FF2B5EF4-FFF2-40B4-BE49-F238E27FC236}">
                <a16:creationId xmlns:a16="http://schemas.microsoft.com/office/drawing/2014/main" id="{98E873A0-94F8-4825-9EEC-202A45FB53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139" y="224880"/>
          <a:ext cx="1113365" cy="145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Fotografia Photo Editor" r:id="rId5" imgW="1781424" imgH="2324424" progId="MSPhotoEd.3">
                  <p:embed/>
                </p:oleObj>
              </mc:Choice>
              <mc:Fallback>
                <p:oleObj name="Fotografia Photo Editor" r:id="rId5" imgW="1781424" imgH="2324424" progId="MSPhotoEd.3">
                  <p:embed/>
                  <p:pic>
                    <p:nvPicPr>
                      <p:cNvPr id="78854" name="Object 6">
                        <a:extLst>
                          <a:ext uri="{FF2B5EF4-FFF2-40B4-BE49-F238E27FC236}">
                            <a16:creationId xmlns:a16="http://schemas.microsoft.com/office/drawing/2014/main" id="{98E873A0-94F8-4825-9EEC-202A45FB53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39" y="224880"/>
                        <a:ext cx="1113365" cy="145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0CF06-B7C1-4232-85B3-F3B977169AC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630238"/>
            <a:ext cx="838835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it-IT" sz="2800" dirty="0">
                <a:solidFill>
                  <a:srgbClr val="0000FF"/>
                </a:solidFill>
              </a:rPr>
              <a:t>I </a:t>
            </a:r>
            <a:r>
              <a:rPr lang="en-GB" altLang="it-IT" sz="2800" dirty="0" err="1">
                <a:solidFill>
                  <a:srgbClr val="0000FF"/>
                </a:solidFill>
              </a:rPr>
              <a:t>solidi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r>
              <a:rPr lang="en-GB" altLang="it-IT" sz="2800" dirty="0" err="1">
                <a:solidFill>
                  <a:srgbClr val="0000FF"/>
                </a:solidFill>
              </a:rPr>
              <a:t>sono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r>
              <a:rPr lang="en-GB" altLang="it-IT" sz="2800" dirty="0" err="1">
                <a:solidFill>
                  <a:srgbClr val="0000FF"/>
                </a:solidFill>
              </a:rPr>
              <a:t>quindi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r>
              <a:rPr lang="en-GB" altLang="it-IT" sz="2800" dirty="0" err="1">
                <a:solidFill>
                  <a:srgbClr val="0000FF"/>
                </a:solidFill>
              </a:rPr>
              <a:t>corpi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r>
              <a:rPr lang="en-GB" altLang="it-IT" sz="2800" dirty="0" err="1">
                <a:solidFill>
                  <a:srgbClr val="0000FF"/>
                </a:solidFill>
              </a:rPr>
              <a:t>rigidi</a:t>
            </a:r>
            <a:r>
              <a:rPr lang="en-GB" altLang="it-IT" sz="2800" dirty="0">
                <a:solidFill>
                  <a:srgbClr val="0000FF"/>
                </a:solidFill>
              </a:rPr>
              <a:t> in cui le </a:t>
            </a:r>
            <a:r>
              <a:rPr lang="en-GB" altLang="it-IT" sz="2800" dirty="0" err="1">
                <a:solidFill>
                  <a:srgbClr val="0000FF"/>
                </a:solidFill>
              </a:rPr>
              <a:t>particelle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r>
              <a:rPr lang="en-GB" altLang="it-IT" sz="2800" dirty="0" err="1">
                <a:solidFill>
                  <a:srgbClr val="0000FF"/>
                </a:solidFill>
              </a:rPr>
              <a:t>che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br>
              <a:rPr lang="en-GB" altLang="it-IT" sz="2800" dirty="0">
                <a:solidFill>
                  <a:srgbClr val="0000FF"/>
                </a:solidFill>
              </a:rPr>
            </a:br>
            <a:r>
              <a:rPr lang="en-GB" altLang="it-IT" sz="2800" dirty="0" err="1">
                <a:solidFill>
                  <a:srgbClr val="0000FF"/>
                </a:solidFill>
              </a:rPr>
              <a:t>li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r>
              <a:rPr lang="en-GB" altLang="it-IT" sz="2800" dirty="0" err="1">
                <a:solidFill>
                  <a:srgbClr val="0000FF"/>
                </a:solidFill>
              </a:rPr>
              <a:t>costituiscono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r>
              <a:rPr lang="en-GB" altLang="it-IT" sz="2800" dirty="0" err="1">
                <a:solidFill>
                  <a:srgbClr val="0000FF"/>
                </a:solidFill>
              </a:rPr>
              <a:t>occupano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r>
              <a:rPr lang="en-GB" altLang="it-IT" sz="2800" dirty="0" err="1">
                <a:solidFill>
                  <a:srgbClr val="0000FF"/>
                </a:solidFill>
              </a:rPr>
              <a:t>posizioni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r>
              <a:rPr lang="en-GB" altLang="it-IT" sz="2800" dirty="0" err="1">
                <a:solidFill>
                  <a:srgbClr val="0000FF"/>
                </a:solidFill>
              </a:rPr>
              <a:t>stabili</a:t>
            </a:r>
            <a:r>
              <a:rPr lang="en-GB" altLang="it-IT" sz="2800" dirty="0">
                <a:solidFill>
                  <a:srgbClr val="0000FF"/>
                </a:solidFill>
              </a:rPr>
              <a:t> e </a:t>
            </a:r>
            <a:r>
              <a:rPr lang="en-GB" altLang="it-IT" sz="2800" dirty="0" err="1">
                <a:solidFill>
                  <a:srgbClr val="0000FF"/>
                </a:solidFill>
              </a:rPr>
              <a:t>regolari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r>
              <a:rPr lang="en-GB" altLang="it-IT" sz="2800" dirty="0" err="1">
                <a:solidFill>
                  <a:srgbClr val="0000FF"/>
                </a:solidFill>
              </a:rPr>
              <a:t>che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r>
              <a:rPr lang="en-GB" altLang="it-IT" sz="2800" dirty="0" err="1">
                <a:solidFill>
                  <a:srgbClr val="0000FF"/>
                </a:solidFill>
              </a:rPr>
              <a:t>costituiscono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r>
              <a:rPr lang="en-GB" altLang="it-IT" sz="2800" dirty="0" err="1">
                <a:solidFill>
                  <a:srgbClr val="0000FF"/>
                </a:solidFill>
              </a:rPr>
              <a:t>i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r>
              <a:rPr lang="en-GB" altLang="it-IT" sz="2800" dirty="0" err="1">
                <a:solidFill>
                  <a:srgbClr val="0000FF"/>
                </a:solidFill>
              </a:rPr>
              <a:t>nodi</a:t>
            </a:r>
            <a:r>
              <a:rPr lang="en-GB" altLang="it-IT" sz="2800" dirty="0">
                <a:solidFill>
                  <a:srgbClr val="0000FF"/>
                </a:solidFill>
              </a:rPr>
              <a:t> del </a:t>
            </a:r>
            <a:r>
              <a:rPr lang="en-GB" altLang="it-IT" sz="2800" dirty="0" err="1">
                <a:solidFill>
                  <a:srgbClr val="0000FF"/>
                </a:solidFill>
              </a:rPr>
              <a:t>reticolo</a:t>
            </a:r>
            <a:r>
              <a:rPr lang="en-GB" altLang="it-IT" sz="2800" dirty="0">
                <a:solidFill>
                  <a:srgbClr val="0000FF"/>
                </a:solidFill>
              </a:rPr>
              <a:t> </a:t>
            </a:r>
            <a:r>
              <a:rPr lang="en-GB" altLang="it-IT" sz="2800" dirty="0" err="1">
                <a:solidFill>
                  <a:srgbClr val="0000FF"/>
                </a:solidFill>
              </a:rPr>
              <a:t>cristallino</a:t>
            </a:r>
            <a:br>
              <a:rPr lang="en-GB" altLang="it-IT" sz="2800" dirty="0">
                <a:solidFill>
                  <a:srgbClr val="0000FF"/>
                </a:solidFill>
              </a:rPr>
            </a:br>
            <a:endParaRPr lang="en-GB" altLang="it-IT" sz="4000" dirty="0">
              <a:solidFill>
                <a:srgbClr val="0000FF"/>
              </a:solidFill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25638"/>
            <a:ext cx="851535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it-IT" sz="2400">
                <a:latin typeface="Arial" pitchFamily="34" charset="0"/>
              </a:rPr>
              <a:t>    </a:t>
            </a:r>
            <a:r>
              <a:rPr lang="en-GB" altLang="it-IT" sz="2400" b="1" u="sng">
                <a:latin typeface="Arial" pitchFamily="34" charset="0"/>
              </a:rPr>
              <a:t>Cella elementare: </a:t>
            </a:r>
            <a:r>
              <a:rPr lang="en-GB" altLang="it-IT" sz="2400">
                <a:latin typeface="Arial" pitchFamily="34" charset="0"/>
              </a:rPr>
              <a:t>è la più piccola unità ripetitiva di una struttura cristallina in 3D che mostra l’intera simmetria della struttura”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33400" y="3200400"/>
            <a:ext cx="2895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it-IT" sz="2400">
                <a:solidFill>
                  <a:schemeClr val="tx1"/>
                </a:solidFill>
                <a:latin typeface="Arial" pitchFamily="34" charset="0"/>
              </a:rPr>
              <a:t>La cella elementare è una scatola con: 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it-IT" sz="2400">
                <a:solidFill>
                  <a:schemeClr val="tx1"/>
                </a:solidFill>
                <a:latin typeface="Arial" pitchFamily="34" charset="0"/>
              </a:rPr>
              <a:t>  3 lati - a, b, c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it-IT" sz="2400">
                <a:solidFill>
                  <a:schemeClr val="tx1"/>
                </a:solidFill>
                <a:latin typeface="Arial" pitchFamily="34" charset="0"/>
              </a:rPr>
              <a:t>  3 angoli - </a:t>
            </a:r>
            <a:r>
              <a:rPr lang="en-GB" altLang="it-IT" sz="240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, , </a:t>
            </a:r>
            <a:endParaRPr lang="en-GB" altLang="it-IT" sz="2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4277" name="Picture 5" descr="le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048000"/>
            <a:ext cx="518160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Risultati immagini per mattone le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5345161"/>
            <a:ext cx="2015637" cy="1512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02334-47CE-4467-9E42-CFAEAAA872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1203" name="Picture 2" descr="http://didattica-online.polito.it/CHIMICA/dismic/scorm/r620/supp/stato_solido_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9325" y="155575"/>
            <a:ext cx="4403725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298"/>
            <a:ext cx="3022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4000" dirty="0">
                <a:solidFill>
                  <a:schemeClr val="accent2"/>
                </a:solidFill>
                <a:latin typeface="Comic Sans MS" pitchFamily="66" charset="0"/>
              </a:rPr>
              <a:t>Celle elementari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76213" y="2046288"/>
            <a:ext cx="5180013" cy="7350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GB" altLang="it-IT" sz="2400" u="sng" kern="0" dirty="0" err="1">
                <a:latin typeface="Comic Sans MS" pitchFamily="66" charset="0"/>
              </a:rPr>
              <a:t>Sette</a:t>
            </a:r>
            <a:r>
              <a:rPr lang="en-GB" altLang="it-IT" sz="2400" u="sng" kern="0" dirty="0">
                <a:latin typeface="Comic Sans MS" pitchFamily="66" charset="0"/>
              </a:rPr>
              <a:t> </a:t>
            </a:r>
            <a:r>
              <a:rPr lang="en-GB" altLang="it-IT" sz="2400" u="sng" kern="0" dirty="0" err="1">
                <a:latin typeface="Comic Sans MS" pitchFamily="66" charset="0"/>
              </a:rPr>
              <a:t>forme</a:t>
            </a:r>
            <a:r>
              <a:rPr lang="en-GB" altLang="it-IT" sz="2400" u="sng" kern="0" dirty="0">
                <a:latin typeface="Comic Sans MS" pitchFamily="66" charset="0"/>
              </a:rPr>
              <a:t> di </a:t>
            </a:r>
            <a:r>
              <a:rPr lang="en-GB" altLang="it-IT" sz="2400" u="sng" kern="0" dirty="0" err="1">
                <a:latin typeface="Comic Sans MS" pitchFamily="66" charset="0"/>
              </a:rPr>
              <a:t>celle</a:t>
            </a:r>
            <a:r>
              <a:rPr lang="en-GB" altLang="it-IT" sz="2400" u="sng" kern="0" dirty="0">
                <a:latin typeface="Comic Sans MS" pitchFamily="66" charset="0"/>
              </a:rPr>
              <a:t> </a:t>
            </a:r>
            <a:r>
              <a:rPr lang="en-GB" altLang="it-IT" sz="2400" u="sng" kern="0" dirty="0" err="1">
                <a:latin typeface="Comic Sans MS" pitchFamily="66" charset="0"/>
              </a:rPr>
              <a:t>elementari</a:t>
            </a:r>
            <a:endParaRPr lang="en-GB" altLang="it-IT" sz="2400" u="sng" kern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" y="2925763"/>
            <a:ext cx="4589463" cy="23034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Tx/>
              <a:buSzTx/>
              <a:buFontTx/>
              <a:buChar char="•"/>
              <a:defRPr/>
            </a:pPr>
            <a:r>
              <a:rPr lang="en-GB" altLang="it-IT" sz="1600" kern="0" dirty="0" err="1">
                <a:latin typeface="Arial" pitchFamily="34" charset="0"/>
              </a:rPr>
              <a:t>Cubica</a:t>
            </a:r>
            <a:r>
              <a:rPr lang="en-GB" altLang="it-IT" sz="1600" kern="0" dirty="0">
                <a:latin typeface="Arial" pitchFamily="34" charset="0"/>
              </a:rPr>
              <a:t>	a=b=c	</a:t>
            </a:r>
            <a:r>
              <a:rPr lang="en-GB" altLang="it-IT" sz="1600" kern="0" dirty="0">
                <a:latin typeface="Arial" pitchFamily="34" charset="0"/>
                <a:sym typeface="Symbol" pitchFamily="18" charset="2"/>
              </a:rPr>
              <a:t>===90°</a:t>
            </a:r>
          </a:p>
          <a:p>
            <a:pPr eaLnBrk="1" hangingPunct="1">
              <a:buClrTx/>
              <a:buSzTx/>
              <a:buFontTx/>
              <a:buChar char="•"/>
              <a:defRPr/>
            </a:pPr>
            <a:r>
              <a:rPr lang="en-GB" altLang="it-IT" sz="1600" kern="0" dirty="0" err="1">
                <a:latin typeface="Arial" pitchFamily="34" charset="0"/>
              </a:rPr>
              <a:t>Tetragonale</a:t>
            </a:r>
            <a:r>
              <a:rPr lang="en-GB" altLang="it-IT" sz="1600" kern="0" dirty="0">
                <a:latin typeface="Arial" pitchFamily="34" charset="0"/>
              </a:rPr>
              <a:t>	a=</a:t>
            </a:r>
            <a:r>
              <a:rPr lang="en-GB" altLang="it-IT" sz="1600" kern="0" dirty="0" err="1">
                <a:latin typeface="Arial" pitchFamily="34" charset="0"/>
              </a:rPr>
              <a:t>b</a:t>
            </a:r>
            <a:r>
              <a:rPr lang="en-GB" altLang="it-IT" sz="1600" kern="0" dirty="0" err="1">
                <a:latin typeface="Arial" pitchFamily="34" charset="0"/>
                <a:sym typeface="Symbol" pitchFamily="18" charset="2"/>
              </a:rPr>
              <a:t></a:t>
            </a:r>
            <a:r>
              <a:rPr lang="en-GB" altLang="it-IT" sz="1600" kern="0" dirty="0" err="1">
                <a:latin typeface="Arial" pitchFamily="34" charset="0"/>
              </a:rPr>
              <a:t>c</a:t>
            </a:r>
            <a:r>
              <a:rPr lang="en-GB" altLang="it-IT" sz="1600" kern="0" dirty="0">
                <a:latin typeface="Arial" pitchFamily="34" charset="0"/>
              </a:rPr>
              <a:t>	</a:t>
            </a:r>
            <a:r>
              <a:rPr lang="en-GB" altLang="it-IT" sz="1600" kern="0" dirty="0">
                <a:latin typeface="Arial" pitchFamily="34" charset="0"/>
                <a:sym typeface="Symbol" pitchFamily="18" charset="2"/>
              </a:rPr>
              <a:t>===90°</a:t>
            </a:r>
          </a:p>
          <a:p>
            <a:pPr eaLnBrk="1" hangingPunct="1">
              <a:buClrTx/>
              <a:buSzTx/>
              <a:buFontTx/>
              <a:buChar char="•"/>
              <a:defRPr/>
            </a:pPr>
            <a:r>
              <a:rPr lang="en-GB" altLang="it-IT" sz="1600" kern="0" dirty="0" err="1">
                <a:latin typeface="Arial" pitchFamily="34" charset="0"/>
              </a:rPr>
              <a:t>Ortorombica</a:t>
            </a:r>
            <a:r>
              <a:rPr lang="en-GB" altLang="it-IT" sz="1600" kern="0" dirty="0">
                <a:latin typeface="Arial" pitchFamily="34" charset="0"/>
              </a:rPr>
              <a:t>	</a:t>
            </a:r>
            <a:r>
              <a:rPr lang="en-GB" altLang="it-IT" sz="1600" kern="0" dirty="0" err="1">
                <a:latin typeface="Arial" pitchFamily="34" charset="0"/>
              </a:rPr>
              <a:t>a</a:t>
            </a:r>
            <a:r>
              <a:rPr lang="en-GB" altLang="it-IT" sz="1600" kern="0" dirty="0" err="1">
                <a:latin typeface="Arial" pitchFamily="34" charset="0"/>
                <a:sym typeface="Symbol" pitchFamily="18" charset="2"/>
              </a:rPr>
              <a:t></a:t>
            </a:r>
            <a:r>
              <a:rPr lang="en-GB" altLang="it-IT" sz="1600" kern="0" dirty="0" err="1">
                <a:latin typeface="Arial" pitchFamily="34" charset="0"/>
              </a:rPr>
              <a:t>b</a:t>
            </a:r>
            <a:r>
              <a:rPr lang="en-GB" altLang="it-IT" sz="1600" kern="0" dirty="0" err="1">
                <a:latin typeface="Arial" pitchFamily="34" charset="0"/>
                <a:sym typeface="Symbol" pitchFamily="18" charset="2"/>
              </a:rPr>
              <a:t></a:t>
            </a:r>
            <a:r>
              <a:rPr lang="en-GB" altLang="it-IT" sz="1600" kern="0" dirty="0" err="1">
                <a:latin typeface="Arial" pitchFamily="34" charset="0"/>
              </a:rPr>
              <a:t>c</a:t>
            </a:r>
            <a:r>
              <a:rPr lang="en-GB" altLang="it-IT" sz="1600" kern="0" dirty="0">
                <a:latin typeface="Arial" pitchFamily="34" charset="0"/>
              </a:rPr>
              <a:t>	</a:t>
            </a:r>
            <a:r>
              <a:rPr lang="en-GB" altLang="it-IT" sz="1600" kern="0" dirty="0">
                <a:latin typeface="Arial" pitchFamily="34" charset="0"/>
                <a:sym typeface="Symbol" pitchFamily="18" charset="2"/>
              </a:rPr>
              <a:t>===90°</a:t>
            </a:r>
          </a:p>
          <a:p>
            <a:pPr eaLnBrk="1" hangingPunct="1">
              <a:buClrTx/>
              <a:buSzTx/>
              <a:buFontTx/>
              <a:buChar char="•"/>
              <a:defRPr/>
            </a:pPr>
            <a:r>
              <a:rPr lang="en-GB" altLang="it-IT" sz="1600" kern="0" dirty="0" err="1">
                <a:latin typeface="Arial" pitchFamily="34" charset="0"/>
                <a:sym typeface="Symbol" pitchFamily="18" charset="2"/>
              </a:rPr>
              <a:t>Monoclinica</a:t>
            </a:r>
            <a:r>
              <a:rPr lang="en-GB" altLang="it-IT" sz="1600" kern="0" dirty="0">
                <a:latin typeface="Arial" pitchFamily="34" charset="0"/>
                <a:sym typeface="Symbol" pitchFamily="18" charset="2"/>
              </a:rPr>
              <a:t>	</a:t>
            </a:r>
            <a:r>
              <a:rPr lang="en-GB" altLang="it-IT" sz="1600" kern="0" dirty="0" err="1">
                <a:latin typeface="Arial" pitchFamily="34" charset="0"/>
              </a:rPr>
              <a:t>a</a:t>
            </a:r>
            <a:r>
              <a:rPr lang="en-GB" altLang="it-IT" sz="1600" kern="0" dirty="0" err="1">
                <a:latin typeface="Arial" pitchFamily="34" charset="0"/>
                <a:sym typeface="Symbol" pitchFamily="18" charset="2"/>
              </a:rPr>
              <a:t></a:t>
            </a:r>
            <a:r>
              <a:rPr lang="en-GB" altLang="it-IT" sz="1600" kern="0" dirty="0" err="1">
                <a:latin typeface="Arial" pitchFamily="34" charset="0"/>
              </a:rPr>
              <a:t>b</a:t>
            </a:r>
            <a:r>
              <a:rPr lang="en-GB" altLang="it-IT" sz="1600" kern="0" dirty="0" err="1">
                <a:latin typeface="Arial" pitchFamily="34" charset="0"/>
                <a:sym typeface="Symbol" pitchFamily="18" charset="2"/>
              </a:rPr>
              <a:t></a:t>
            </a:r>
            <a:r>
              <a:rPr lang="en-GB" altLang="it-IT" sz="1600" kern="0" dirty="0" err="1">
                <a:latin typeface="Arial" pitchFamily="34" charset="0"/>
              </a:rPr>
              <a:t>c</a:t>
            </a:r>
            <a:r>
              <a:rPr lang="en-GB" altLang="it-IT" sz="1600" kern="0" dirty="0">
                <a:latin typeface="Arial" pitchFamily="34" charset="0"/>
              </a:rPr>
              <a:t>	 </a:t>
            </a:r>
            <a:r>
              <a:rPr lang="en-GB" altLang="it-IT" sz="1600" kern="0" dirty="0">
                <a:latin typeface="Arial" pitchFamily="34" charset="0"/>
                <a:sym typeface="Symbol" pitchFamily="18" charset="2"/>
              </a:rPr>
              <a:t>==90°,   90°</a:t>
            </a:r>
          </a:p>
          <a:p>
            <a:pPr eaLnBrk="1" hangingPunct="1">
              <a:buClrTx/>
              <a:buSzTx/>
              <a:buFontTx/>
              <a:buChar char="•"/>
              <a:defRPr/>
            </a:pPr>
            <a:r>
              <a:rPr lang="en-GB" altLang="it-IT" sz="1600" kern="0" dirty="0" err="1">
                <a:latin typeface="Arial" pitchFamily="34" charset="0"/>
                <a:sym typeface="Symbol" pitchFamily="18" charset="2"/>
              </a:rPr>
              <a:t>Triclinica</a:t>
            </a:r>
            <a:r>
              <a:rPr lang="en-GB" altLang="it-IT" sz="1600" kern="0" dirty="0">
                <a:latin typeface="Arial" pitchFamily="34" charset="0"/>
                <a:sym typeface="Symbol" pitchFamily="18" charset="2"/>
              </a:rPr>
              <a:t>	</a:t>
            </a:r>
            <a:r>
              <a:rPr lang="en-GB" altLang="it-IT" sz="1600" kern="0" dirty="0" err="1">
                <a:latin typeface="Arial" pitchFamily="34" charset="0"/>
              </a:rPr>
              <a:t>a</a:t>
            </a:r>
            <a:r>
              <a:rPr lang="en-GB" altLang="it-IT" sz="1600" kern="0" dirty="0" err="1">
                <a:latin typeface="Arial" pitchFamily="34" charset="0"/>
                <a:sym typeface="Symbol" pitchFamily="18" charset="2"/>
              </a:rPr>
              <a:t></a:t>
            </a:r>
            <a:r>
              <a:rPr lang="en-GB" altLang="it-IT" sz="1600" kern="0" dirty="0" err="1">
                <a:latin typeface="Arial" pitchFamily="34" charset="0"/>
              </a:rPr>
              <a:t>b</a:t>
            </a:r>
            <a:r>
              <a:rPr lang="en-GB" altLang="it-IT" sz="1600" kern="0" dirty="0" err="1">
                <a:latin typeface="Arial" pitchFamily="34" charset="0"/>
                <a:sym typeface="Symbol" pitchFamily="18" charset="2"/>
              </a:rPr>
              <a:t></a:t>
            </a:r>
            <a:r>
              <a:rPr lang="en-GB" altLang="it-IT" sz="1600" kern="0" dirty="0" err="1">
                <a:latin typeface="Arial" pitchFamily="34" charset="0"/>
              </a:rPr>
              <a:t>c</a:t>
            </a:r>
            <a:r>
              <a:rPr lang="en-GB" altLang="it-IT" sz="1600" kern="0" dirty="0">
                <a:latin typeface="Arial" pitchFamily="34" charset="0"/>
              </a:rPr>
              <a:t>	 </a:t>
            </a:r>
            <a:r>
              <a:rPr lang="en-GB" altLang="it-IT" sz="1600" kern="0" dirty="0">
                <a:latin typeface="Arial" pitchFamily="34" charset="0"/>
                <a:sym typeface="Symbol" pitchFamily="18" charset="2"/>
              </a:rPr>
              <a:t>    90°</a:t>
            </a:r>
          </a:p>
          <a:p>
            <a:pPr eaLnBrk="1" hangingPunct="1">
              <a:buClrTx/>
              <a:buSzTx/>
              <a:buFontTx/>
              <a:buChar char="•"/>
              <a:defRPr/>
            </a:pPr>
            <a:r>
              <a:rPr lang="en-GB" altLang="it-IT" sz="1600" kern="0" dirty="0" err="1">
                <a:latin typeface="Arial" pitchFamily="34" charset="0"/>
                <a:sym typeface="Symbol" pitchFamily="18" charset="2"/>
              </a:rPr>
              <a:t>Esagonale</a:t>
            </a:r>
            <a:r>
              <a:rPr lang="en-GB" altLang="it-IT" sz="1600" kern="0" dirty="0">
                <a:latin typeface="Arial" pitchFamily="34" charset="0"/>
                <a:sym typeface="Symbol" pitchFamily="18" charset="2"/>
              </a:rPr>
              <a:t>	</a:t>
            </a:r>
            <a:r>
              <a:rPr lang="en-GB" altLang="it-IT" sz="1600" kern="0" dirty="0">
                <a:latin typeface="Arial" pitchFamily="34" charset="0"/>
              </a:rPr>
              <a:t>a=</a:t>
            </a:r>
            <a:r>
              <a:rPr lang="en-GB" altLang="it-IT" sz="1600" kern="0" dirty="0" err="1">
                <a:latin typeface="Arial" pitchFamily="34" charset="0"/>
              </a:rPr>
              <a:t>b</a:t>
            </a:r>
            <a:r>
              <a:rPr lang="en-GB" altLang="it-IT" sz="1600" kern="0" dirty="0" err="1">
                <a:latin typeface="Arial" pitchFamily="34" charset="0"/>
                <a:sym typeface="Symbol" pitchFamily="18" charset="2"/>
              </a:rPr>
              <a:t></a:t>
            </a:r>
            <a:r>
              <a:rPr lang="en-GB" altLang="it-IT" sz="1600" kern="0" dirty="0" err="1">
                <a:latin typeface="Arial" pitchFamily="34" charset="0"/>
              </a:rPr>
              <a:t>c</a:t>
            </a:r>
            <a:r>
              <a:rPr lang="en-GB" altLang="it-IT" sz="1600" kern="0" dirty="0">
                <a:latin typeface="Arial" pitchFamily="34" charset="0"/>
              </a:rPr>
              <a:t>	</a:t>
            </a:r>
            <a:r>
              <a:rPr lang="en-GB" altLang="it-IT" sz="1600" kern="0" dirty="0">
                <a:latin typeface="Arial" pitchFamily="34" charset="0"/>
                <a:sym typeface="Symbol" pitchFamily="18" charset="2"/>
              </a:rPr>
              <a:t>==90°, =120°</a:t>
            </a:r>
          </a:p>
          <a:p>
            <a:pPr eaLnBrk="1" hangingPunct="1">
              <a:buClrTx/>
              <a:buSzTx/>
              <a:buFontTx/>
              <a:buChar char="•"/>
              <a:defRPr/>
            </a:pPr>
            <a:r>
              <a:rPr lang="en-GB" altLang="it-IT" sz="1600" kern="0" dirty="0" err="1">
                <a:latin typeface="Arial" pitchFamily="34" charset="0"/>
                <a:sym typeface="Symbol" pitchFamily="18" charset="2"/>
              </a:rPr>
              <a:t>Romboedrica</a:t>
            </a:r>
            <a:r>
              <a:rPr lang="en-GB" altLang="it-IT" sz="1600" kern="0" dirty="0">
                <a:latin typeface="Arial" pitchFamily="34" charset="0"/>
                <a:sym typeface="Symbol" pitchFamily="18" charset="2"/>
              </a:rPr>
              <a:t>	</a:t>
            </a:r>
            <a:r>
              <a:rPr lang="en-GB" altLang="it-IT" sz="1600" kern="0" dirty="0">
                <a:latin typeface="Arial" pitchFamily="34" charset="0"/>
              </a:rPr>
              <a:t>a=b=c	</a:t>
            </a:r>
            <a:r>
              <a:rPr lang="en-GB" altLang="it-IT" sz="1600" kern="0" dirty="0">
                <a:latin typeface="Arial" pitchFamily="34" charset="0"/>
                <a:sym typeface="Symbol" pitchFamily="18" charset="2"/>
              </a:rPr>
              <a:t>==90°</a:t>
            </a:r>
            <a:endParaRPr lang="en-GB" altLang="it-IT" sz="2000" kern="0" dirty="0"/>
          </a:p>
          <a:p>
            <a:pPr eaLnBrk="1" hangingPunct="1">
              <a:buClrTx/>
              <a:buSzTx/>
              <a:buFontTx/>
              <a:buNone/>
              <a:defRPr/>
            </a:pPr>
            <a:endParaRPr lang="en-GB" altLang="it-IT" sz="16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Figura 13-23 Celle elementari dei</a:t>
            </a:r>
            <a:br>
              <a:rPr lang="it-IT" altLang="it-IT" sz="1200">
                <a:solidFill>
                  <a:schemeClr val="bg1"/>
                </a:solidFill>
                <a:latin typeface="Arial" pitchFamily="34" charset="0"/>
              </a:rPr>
            </a:br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sette sistemi cristallini.</a:t>
            </a:r>
          </a:p>
        </p:txBody>
      </p:sp>
      <p:pic>
        <p:nvPicPr>
          <p:cNvPr id="52229" name="Picture 5" descr="F:\WHITTEN_jpg\CAP_13\cap-13_0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990624"/>
            <a:ext cx="909478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71670" y="71422"/>
            <a:ext cx="48863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Celle elementari</a:t>
            </a:r>
            <a:endParaRPr kumimoji="0" lang="it-IT" altLang="it-IT" sz="4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36D2-C2E4-4DE9-851B-E15476A2F66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23733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4000">
                <a:solidFill>
                  <a:schemeClr val="accent2"/>
                </a:solidFill>
                <a:latin typeface="Comic Sans MS" pitchFamily="66" charset="0"/>
              </a:rPr>
              <a:t>Celle Cubiche</a:t>
            </a:r>
          </a:p>
        </p:txBody>
      </p:sp>
      <p:pic>
        <p:nvPicPr>
          <p:cNvPr id="53252" name="Segnaposto contenuto 3" descr="1304.gif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60688" y="0"/>
            <a:ext cx="6183312" cy="68580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Figura 13-25 Celle elementari: cubica primitiva cubica a corpo centrato, cubica a facce centrate.</a:t>
            </a:r>
          </a:p>
        </p:txBody>
      </p:sp>
      <p:pic>
        <p:nvPicPr>
          <p:cNvPr id="54275" name="Picture 5" descr="F:\WHITTEN_jpg\CAP_13\cap-13_003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" y="1455738"/>
            <a:ext cx="9061450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2"/>
          <p:cNvSpPr txBox="1">
            <a:spLocks noChangeArrowheads="1"/>
          </p:cNvSpPr>
          <p:nvPr/>
        </p:nvSpPr>
        <p:spPr bwMode="auto">
          <a:xfrm>
            <a:off x="1835150" y="44450"/>
            <a:ext cx="5400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000">
                <a:solidFill>
                  <a:srgbClr val="0000FF"/>
                </a:solidFill>
                <a:latin typeface="Comic Sans MS" pitchFamily="66" charset="0"/>
              </a:rPr>
              <a:t>Celle Cubiche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F6450723-E5B1-4A5F-9694-74CC4F62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-26988"/>
            <a:ext cx="8162925" cy="1446213"/>
          </a:xfrm>
        </p:spPr>
        <p:txBody>
          <a:bodyPr/>
          <a:lstStyle/>
          <a:p>
            <a:pPr eaLnBrk="1" hangingPunct="1"/>
            <a:r>
              <a:rPr lang="it-IT" altLang="it-IT" sz="4000" dirty="0">
                <a:solidFill>
                  <a:srgbClr val="0000FF"/>
                </a:solidFill>
                <a:latin typeface="Comic Sans MS" pitchFamily="66" charset="0"/>
              </a:rPr>
              <a:t>Caratteristiche dei solidi ionici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7963" y="2564904"/>
            <a:ext cx="5473700" cy="3641725"/>
          </a:xfrm>
          <a:ln w="38100">
            <a:solidFill>
              <a:schemeClr val="hlink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1800" dirty="0">
                <a:solidFill>
                  <a:schemeClr val="hlink"/>
                </a:solidFill>
              </a:rPr>
              <a:t>Temperatura di fusione relativamente alta dovuta al legame ionico forte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it-IT" altLang="it-IT" sz="1800" dirty="0">
                <a:solidFill>
                  <a:schemeClr val="hlink"/>
                </a:solidFill>
              </a:rPr>
              <a:t>Fragilità alla trazione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1800" dirty="0">
                <a:solidFill>
                  <a:schemeClr val="hlink"/>
                </a:solidFill>
              </a:rPr>
              <a:t>Sfaldamento diagonale rispetto ai piani reticolari: i piani diagonali contenenti tutti atomi con carica dello stesso segno.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it-IT" altLang="it-IT" sz="1800" dirty="0">
                <a:solidFill>
                  <a:schemeClr val="hlink"/>
                </a:solidFill>
              </a:rPr>
              <a:t>Solubili in acqua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1800" dirty="0">
                <a:solidFill>
                  <a:schemeClr val="hlink"/>
                </a:solidFill>
              </a:rPr>
              <a:t>Allo stato fuso ed in soluzione acquosa conducono la corrente elettrica: deriva dalla presenza degli ioni liberi quando il reticolo viene demolito.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it-IT" altLang="it-IT" sz="1800" dirty="0">
              <a:solidFill>
                <a:schemeClr val="hlink"/>
              </a:solidFill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it-IT" altLang="it-IT" sz="1800" dirty="0">
              <a:solidFill>
                <a:schemeClr val="hlink"/>
              </a:solidFill>
            </a:endParaRPr>
          </a:p>
        </p:txBody>
      </p:sp>
      <p:pic>
        <p:nvPicPr>
          <p:cNvPr id="8210" name="Picture 18" descr="sal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13425" y="2451100"/>
            <a:ext cx="3192463" cy="3024188"/>
          </a:xfrm>
          <a:noFill/>
        </p:spPr>
      </p:pic>
      <p:sp>
        <p:nvSpPr>
          <p:cNvPr id="5530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fld id="{5E73D5DB-26BE-4D72-9E10-66BF313020D0}" type="slidenum">
              <a:rPr lang="it-IT" altLang="it-IT" sz="1400" smtClean="0">
                <a:solidFill>
                  <a:schemeClr val="tx1"/>
                </a:solidFill>
              </a:rPr>
              <a:pPr>
                <a:buClrTx/>
                <a:buFontTx/>
                <a:buNone/>
              </a:pPr>
              <a:t>19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" y="1341438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chemeClr val="folHlink"/>
                </a:solidFill>
                <a:latin typeface="Times New Roman" pitchFamily="18" charset="0"/>
              </a:rPr>
              <a:t>Nel reticolo cristallino dei solidi ionici si alternano, con regolarità, ioni positivi e negativi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681663" y="1989138"/>
            <a:ext cx="3455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folHlink"/>
                </a:solidFill>
                <a:latin typeface="Times New Roman" pitchFamily="18" charset="0"/>
              </a:rPr>
              <a:t>Esempi: Cloruro di sodio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bldLvl="2" animBg="1" autoUpdateAnimBg="0" advAuto="1000"/>
      <p:bldP spid="8197" grpId="0" autoUpdateAnimBg="0"/>
      <p:bldP spid="819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40" y="260350"/>
            <a:ext cx="2339975" cy="708025"/>
          </a:xfrm>
        </p:spPr>
        <p:txBody>
          <a:bodyPr/>
          <a:lstStyle/>
          <a:p>
            <a:pPr eaLnBrk="1" hangingPunct="1"/>
            <a:r>
              <a:rPr lang="it-IT" altLang="it-IT" sz="4000" dirty="0">
                <a:solidFill>
                  <a:srgbClr val="0000FF"/>
                </a:solidFill>
                <a:latin typeface="Comic Sans MS" pitchFamily="66" charset="0"/>
              </a:rPr>
              <a:t>Solidi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905000"/>
            <a:ext cx="39751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altLang="it-IT" sz="2400" b="1" u="sng" dirty="0"/>
              <a:t>Solidi cristallini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it-IT" altLang="it-IT" sz="2400" dirty="0"/>
              <a:t>particelle disposte regolarmente nello spazio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it-IT" altLang="it-IT" sz="2400" dirty="0"/>
              <a:t> anisotropia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it-IT" altLang="it-IT" sz="2400" dirty="0"/>
              <a:t>punto di fusione ben definito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714488"/>
            <a:ext cx="4249737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altLang="it-IT" sz="2400" b="1" u="sng" dirty="0"/>
              <a:t>Solidi amorfi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it-IT" altLang="it-IT" sz="2400" dirty="0"/>
              <a:t>Disposizione disordinata delle particelle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it-IT" altLang="it-IT" sz="2400" dirty="0"/>
              <a:t> isotropia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it-IT" altLang="it-IT" sz="2400" dirty="0"/>
              <a:t>punto di fusione non ben definito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it-IT" altLang="it-IT" sz="2400" dirty="0"/>
              <a:t>I solidi amorfi sono in  realtà dei liquidi ad elevata viscosità</a:t>
            </a:r>
          </a:p>
          <a:p>
            <a:pPr eaLnBrk="1" hangingPunct="1"/>
            <a:endParaRPr lang="it-IT" altLang="it-IT" sz="24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it-IT" altLang="it-IT" sz="2400" dirty="0"/>
          </a:p>
        </p:txBody>
      </p:sp>
      <p:sp>
        <p:nvSpPr>
          <p:cNvPr id="44037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fld id="{62F41F9A-22A3-404E-9347-79EBC14DF6CE}" type="slidenum">
              <a:rPr lang="it-IT" altLang="it-IT" sz="1400" smtClean="0">
                <a:solidFill>
                  <a:schemeClr val="tx1"/>
                </a:solidFill>
              </a:rPr>
              <a:pPr>
                <a:buClrTx/>
                <a:buFontTx/>
                <a:buNone/>
              </a:pPr>
              <a:t>2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pic>
        <p:nvPicPr>
          <p:cNvPr id="5125" name="Picture 5" descr="a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0"/>
            <a:ext cx="164623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Freccia in giù 1"/>
          <p:cNvSpPr>
            <a:spLocks noChangeArrowheads="1"/>
          </p:cNvSpPr>
          <p:nvPr/>
        </p:nvSpPr>
        <p:spPr bwMode="auto">
          <a:xfrm rot="-3449606">
            <a:off x="5172875" y="751416"/>
            <a:ext cx="360363" cy="1114425"/>
          </a:xfrm>
          <a:prstGeom prst="downArrow">
            <a:avLst>
              <a:gd name="adj1" fmla="val 50000"/>
              <a:gd name="adj2" fmla="val 49938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it-IT" altLang="it-IT"/>
          </a:p>
        </p:txBody>
      </p:sp>
      <p:sp>
        <p:nvSpPr>
          <p:cNvPr id="44040" name="Freccia in giù 7"/>
          <p:cNvSpPr>
            <a:spLocks noChangeArrowheads="1"/>
          </p:cNvSpPr>
          <p:nvPr/>
        </p:nvSpPr>
        <p:spPr bwMode="auto">
          <a:xfrm rot="3528008">
            <a:off x="2961513" y="742790"/>
            <a:ext cx="360363" cy="1114425"/>
          </a:xfrm>
          <a:prstGeom prst="downArrow">
            <a:avLst>
              <a:gd name="adj1" fmla="val 50000"/>
              <a:gd name="adj2" fmla="val 49938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it-IT" altLang="it-IT"/>
          </a:p>
        </p:txBody>
      </p:sp>
      <p:pic>
        <p:nvPicPr>
          <p:cNvPr id="90114" name="Picture 2" descr="https://spark.adobe.com/page/vw9k6UODl0nVH/images/30494cb7-8f0a-4b9a-8621-7ac92d0cbfe3?asset_id=30d179ff-46ea-4575-8c62-b6f7ffc19b51&amp;img_etag=5727575c82ef100d1960764bfc3ca625&amp;size=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43446"/>
            <a:ext cx="2619375" cy="1743076"/>
          </a:xfrm>
          <a:prstGeom prst="rect">
            <a:avLst/>
          </a:prstGeom>
          <a:noFill/>
        </p:spPr>
      </p:pic>
      <p:pic>
        <p:nvPicPr>
          <p:cNvPr id="10" name="Picture 2" descr="https://spark.adobe.com/page/vw9k6UODl0nVH/images/0da7794a-49a9-4cda-923d-6ed4db7e0c7b?asset_id=23a6da55-50a1-41a7-b040-5cab0cd45df4&amp;img_etag=0e8a0ae67c4a3870bc016a2184e7b0c7&amp;size=1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5143512"/>
            <a:ext cx="2943225" cy="1552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/>
      <p:bldP spid="512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200" dirty="0">
                <a:solidFill>
                  <a:schemeClr val="bg1"/>
                </a:solidFill>
                <a:latin typeface="Arial" pitchFamily="34" charset="0"/>
              </a:rPr>
              <a:t>Figura 13-28 Rappresentazioni diverse della struttura del cloruro di </a:t>
            </a:r>
            <a:r>
              <a:rPr lang="it-IT" altLang="it-IT" sz="1200" dirty="0" err="1">
                <a:solidFill>
                  <a:schemeClr val="bg1"/>
                </a:solidFill>
                <a:latin typeface="Arial" pitchFamily="34" charset="0"/>
              </a:rPr>
              <a:t>sodio,NaCl</a:t>
            </a:r>
            <a:r>
              <a:rPr lang="it-IT" altLang="it-IT" sz="1200" dirty="0">
                <a:solidFill>
                  <a:schemeClr val="bg1"/>
                </a:solidFill>
                <a:latin typeface="Arial" pitchFamily="34" charset="0"/>
              </a:rPr>
              <a:t>.</a:t>
            </a:r>
          </a:p>
        </p:txBody>
      </p:sp>
      <p:pic>
        <p:nvPicPr>
          <p:cNvPr id="73733" name="Picture 5" descr="F:\WHITTEN_jpg\CAP_13\cap-13_0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727200"/>
            <a:ext cx="7003852" cy="393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38571"/>
            <a:ext cx="8162925" cy="144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4000" dirty="0">
                <a:solidFill>
                  <a:srgbClr val="0000FF"/>
                </a:solidFill>
                <a:latin typeface="Comic Sans MS" pitchFamily="66" charset="0"/>
              </a:rPr>
              <a:t>Solidi ionici - </a:t>
            </a:r>
            <a:r>
              <a:rPr lang="it-IT" altLang="it-IT" sz="4000" dirty="0" err="1">
                <a:solidFill>
                  <a:srgbClr val="0000FF"/>
                </a:solidFill>
                <a:latin typeface="Comic Sans MS" pitchFamily="66" charset="0"/>
              </a:rPr>
              <a:t>NaCl</a:t>
            </a:r>
            <a:endParaRPr lang="it-IT" altLang="it-IT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AE23E72F-E71B-4FAD-B14A-7FC032F74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Figura 13-29 Strutture cristalline di alcuni composti ionici di tipo MX.</a:t>
            </a:r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88DDCA76-7382-4FFD-B73E-724C29F3D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521551"/>
            <a:ext cx="3347067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>
                <a:latin typeface="Arial" panose="020B0604020202020204" pitchFamily="34" charset="0"/>
              </a:rPr>
              <a:t>Dal volume: Whitten “Chimica Generale”</a:t>
            </a:r>
          </a:p>
        </p:txBody>
      </p:sp>
      <p:sp>
        <p:nvSpPr>
          <p:cNvPr id="97284" name="Text Box 4">
            <a:extLst>
              <a:ext uri="{FF2B5EF4-FFF2-40B4-BE49-F238E27FC236}">
                <a16:creationId xmlns:a16="http://schemas.microsoft.com/office/drawing/2014/main" id="{A838549B-1340-401B-96E0-017E180A5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917" y="6521551"/>
            <a:ext cx="2566084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 b="1">
                <a:latin typeface="Arial" panose="020B0604020202020204" pitchFamily="34" charset="0"/>
              </a:rPr>
              <a:t>Piccin Nuova Libraria S.p.A.</a:t>
            </a:r>
          </a:p>
        </p:txBody>
      </p:sp>
      <p:pic>
        <p:nvPicPr>
          <p:cNvPr id="97285" name="Picture 5" descr="F:\WHITTEN_jpg\CAP_13\cap-13_0039a.jpg">
            <a:extLst>
              <a:ext uri="{FF2B5EF4-FFF2-40B4-BE49-F238E27FC236}">
                <a16:creationId xmlns:a16="http://schemas.microsoft.com/office/drawing/2014/main" id="{0995EF57-D779-46F2-A00E-53468208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29" y="1238298"/>
            <a:ext cx="6292020" cy="438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7286" name="Object 6">
            <a:extLst>
              <a:ext uri="{FF2B5EF4-FFF2-40B4-BE49-F238E27FC236}">
                <a16:creationId xmlns:a16="http://schemas.microsoft.com/office/drawing/2014/main" id="{A467D513-D424-4CF3-97C3-2EE4BDE3B9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139" y="5022343"/>
          <a:ext cx="1113365" cy="145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Fotografia Photo Editor" r:id="rId5" imgW="1781424" imgH="2324424" progId="MSPhotoEd.3">
                  <p:embed/>
                </p:oleObj>
              </mc:Choice>
              <mc:Fallback>
                <p:oleObj name="Fotografia Photo Editor" r:id="rId5" imgW="1781424" imgH="2324424" progId="MSPhotoEd.3">
                  <p:embed/>
                  <p:pic>
                    <p:nvPicPr>
                      <p:cNvPr id="97286" name="Object 6">
                        <a:extLst>
                          <a:ext uri="{FF2B5EF4-FFF2-40B4-BE49-F238E27FC236}">
                            <a16:creationId xmlns:a16="http://schemas.microsoft.com/office/drawing/2014/main" id="{A467D513-D424-4CF3-97C3-2EE4BDE3B9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39" y="5022343"/>
                        <a:ext cx="1113365" cy="145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09ECD2D0-40E2-4AB7-99F4-67B1C2F83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Le posizioni dei primi vicini nei cristalli</a:t>
            </a:r>
            <a:b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cubici.</a:t>
            </a: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C0F55A4D-5BE9-4B75-BB8C-F03FCE1A1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521551"/>
            <a:ext cx="3347067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>
                <a:latin typeface="Arial" panose="020B0604020202020204" pitchFamily="34" charset="0"/>
              </a:rPr>
              <a:t>Dal volume: Whitten “Chimica Generale”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DB94FD84-FC82-4133-86D9-8716099E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917" y="6521551"/>
            <a:ext cx="2566084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 b="1">
                <a:latin typeface="Arial" panose="020B0604020202020204" pitchFamily="34" charset="0"/>
              </a:rPr>
              <a:t>Piccin Nuova Libraria S.p.A.</a:t>
            </a:r>
          </a:p>
        </p:txBody>
      </p:sp>
      <p:pic>
        <p:nvPicPr>
          <p:cNvPr id="89093" name="Picture 5" descr="F:\WHITTEN_jpg\CAP_13\cap-13_0035.jpg">
            <a:extLst>
              <a:ext uri="{FF2B5EF4-FFF2-40B4-BE49-F238E27FC236}">
                <a16:creationId xmlns:a16="http://schemas.microsoft.com/office/drawing/2014/main" id="{58953126-1281-48F2-BEFB-9CC5406F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887" y="478236"/>
            <a:ext cx="5631904" cy="589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9094" name="Object 6">
            <a:extLst>
              <a:ext uri="{FF2B5EF4-FFF2-40B4-BE49-F238E27FC236}">
                <a16:creationId xmlns:a16="http://schemas.microsoft.com/office/drawing/2014/main" id="{587DC56D-20F7-4A48-87A2-67FD7BF07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139" y="5022343"/>
          <a:ext cx="1113365" cy="145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Fotografia Photo Editor" r:id="rId5" imgW="1781424" imgH="2324424" progId="MSPhotoEd.3">
                  <p:embed/>
                </p:oleObj>
              </mc:Choice>
              <mc:Fallback>
                <p:oleObj name="Fotografia Photo Editor" r:id="rId5" imgW="1781424" imgH="2324424" progId="MSPhotoEd.3">
                  <p:embed/>
                  <p:pic>
                    <p:nvPicPr>
                      <p:cNvPr id="89094" name="Object 6">
                        <a:extLst>
                          <a:ext uri="{FF2B5EF4-FFF2-40B4-BE49-F238E27FC236}">
                            <a16:creationId xmlns:a16="http://schemas.microsoft.com/office/drawing/2014/main" id="{587DC56D-20F7-4A48-87A2-67FD7BF07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39" y="5022343"/>
                        <a:ext cx="1113365" cy="145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5723441-32F6-445D-B04E-B594E5FDF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Cella cubica primitiva.</a:t>
            </a: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2A71D950-8629-4F1E-8046-1EAC3F8A7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521551"/>
            <a:ext cx="3347067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>
                <a:latin typeface="Arial" panose="020B0604020202020204" pitchFamily="34" charset="0"/>
              </a:rPr>
              <a:t>Dal volume: Whitten “Chimica Generale”</a:t>
            </a:r>
          </a:p>
        </p:txBody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88B079D2-1665-4F04-8E32-E9484E06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917" y="6521551"/>
            <a:ext cx="2566084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 b="1">
                <a:latin typeface="Arial" panose="020B0604020202020204" pitchFamily="34" charset="0"/>
              </a:rPr>
              <a:t>Piccin Nuova Libraria S.p.A.</a:t>
            </a:r>
          </a:p>
        </p:txBody>
      </p:sp>
      <p:pic>
        <p:nvPicPr>
          <p:cNvPr id="91141" name="Picture 5" descr="F:\WHITTEN_jpg\CAP_13\cap-13_0036.jpg">
            <a:extLst>
              <a:ext uri="{FF2B5EF4-FFF2-40B4-BE49-F238E27FC236}">
                <a16:creationId xmlns:a16="http://schemas.microsoft.com/office/drawing/2014/main" id="{3D45C217-9378-44D7-9D9F-1699D3B54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92" y="2014632"/>
            <a:ext cx="4239618" cy="28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142" name="Object 6">
            <a:extLst>
              <a:ext uri="{FF2B5EF4-FFF2-40B4-BE49-F238E27FC236}">
                <a16:creationId xmlns:a16="http://schemas.microsoft.com/office/drawing/2014/main" id="{C43C95BB-F6B4-4348-A975-785CDEE758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139" y="5022343"/>
          <a:ext cx="1113365" cy="145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Fotografia Photo Editor" r:id="rId5" imgW="1781424" imgH="2324424" progId="MSPhotoEd.3">
                  <p:embed/>
                </p:oleObj>
              </mc:Choice>
              <mc:Fallback>
                <p:oleObj name="Fotografia Photo Editor" r:id="rId5" imgW="1781424" imgH="2324424" progId="MSPhotoEd.3">
                  <p:embed/>
                  <p:pic>
                    <p:nvPicPr>
                      <p:cNvPr id="91142" name="Object 6">
                        <a:extLst>
                          <a:ext uri="{FF2B5EF4-FFF2-40B4-BE49-F238E27FC236}">
                            <a16:creationId xmlns:a16="http://schemas.microsoft.com/office/drawing/2014/main" id="{C43C95BB-F6B4-4348-A975-785CDEE758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39" y="5022343"/>
                        <a:ext cx="1113365" cy="145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487ED4EB-C99F-439F-A30E-FBBEE96C0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Due atomi più vicini sono quelli che si trovano</a:t>
            </a:r>
            <a:b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lungo la diagonale della faccia del cubo.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D19DD066-AB71-404B-A735-FBFEC3EBB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521551"/>
            <a:ext cx="3347067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>
                <a:latin typeface="Arial" panose="020B0604020202020204" pitchFamily="34" charset="0"/>
              </a:rPr>
              <a:t>Dal volume: Whitten “Chimica Generale”</a:t>
            </a: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8483ED6B-9F29-45E2-8D56-D9B550C92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917" y="6521551"/>
            <a:ext cx="2566084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 b="1">
                <a:latin typeface="Arial" panose="020B0604020202020204" pitchFamily="34" charset="0"/>
              </a:rPr>
              <a:t>Piccin Nuova Libraria S.p.A.</a:t>
            </a:r>
          </a:p>
        </p:txBody>
      </p:sp>
      <p:pic>
        <p:nvPicPr>
          <p:cNvPr id="93189" name="Picture 5" descr="F:\WHITTEN_jpg\CAP_13\cap-13_0036a.jpg">
            <a:extLst>
              <a:ext uri="{FF2B5EF4-FFF2-40B4-BE49-F238E27FC236}">
                <a16:creationId xmlns:a16="http://schemas.microsoft.com/office/drawing/2014/main" id="{25A3E5E4-39CA-4BA6-8393-A8F594A83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19" y="2021606"/>
            <a:ext cx="4613839" cy="281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190" name="Object 7">
            <a:extLst>
              <a:ext uri="{FF2B5EF4-FFF2-40B4-BE49-F238E27FC236}">
                <a16:creationId xmlns:a16="http://schemas.microsoft.com/office/drawing/2014/main" id="{21DD447A-E646-4E74-A3E6-2BD6AD168F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139" y="5022343"/>
          <a:ext cx="1113365" cy="145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Fotografia Photo Editor" r:id="rId5" imgW="1781424" imgH="2324424" progId="MSPhotoEd.3">
                  <p:embed/>
                </p:oleObj>
              </mc:Choice>
              <mc:Fallback>
                <p:oleObj name="Fotografia Photo Editor" r:id="rId5" imgW="1781424" imgH="2324424" progId="MSPhotoEd.3">
                  <p:embed/>
                  <p:pic>
                    <p:nvPicPr>
                      <p:cNvPr id="93190" name="Object 7">
                        <a:extLst>
                          <a:ext uri="{FF2B5EF4-FFF2-40B4-BE49-F238E27FC236}">
                            <a16:creationId xmlns:a16="http://schemas.microsoft.com/office/drawing/2014/main" id="{21DD447A-E646-4E74-A3E6-2BD6AD168F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39" y="5022343"/>
                        <a:ext cx="1113365" cy="145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F6450723-E5B1-4A5F-9694-74CC4F62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7788"/>
            <a:ext cx="8610600" cy="1446212"/>
          </a:xfrm>
        </p:spPr>
        <p:txBody>
          <a:bodyPr/>
          <a:lstStyle/>
          <a:p>
            <a:pPr eaLnBrk="1" hangingPunct="1"/>
            <a:r>
              <a:rPr lang="it-IT" altLang="it-IT" sz="3600" dirty="0">
                <a:solidFill>
                  <a:srgbClr val="0000FF"/>
                </a:solidFill>
                <a:latin typeface="Comic Sans MS" pitchFamily="66" charset="0"/>
              </a:rPr>
              <a:t>Caratteristiche dei solidi covalenti molecolari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84550"/>
            <a:ext cx="4319587" cy="3284538"/>
          </a:xfrm>
          <a:ln w="38100">
            <a:solidFill>
              <a:schemeClr val="hlink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it-IT" altLang="it-IT" sz="220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Temperatura di fusione bassa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it-IT" altLang="it-IT" sz="220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Scarsa durezza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it-IT" altLang="it-IT" sz="220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Alta tensione di vapore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it-IT" altLang="it-IT" sz="220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Non conducono corrente elettrica in quanto sono costituiti da molecole neutre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altLang="it-IT" sz="200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altLang="it-IT" sz="2000">
              <a:solidFill>
                <a:schemeClr val="hlink"/>
              </a:solidFill>
            </a:endParaRPr>
          </a:p>
        </p:txBody>
      </p:sp>
      <p:pic>
        <p:nvPicPr>
          <p:cNvPr id="11272" name="Picture 8" descr="acqu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3382963"/>
            <a:ext cx="3384550" cy="3214687"/>
          </a:xfrm>
          <a:noFill/>
        </p:spPr>
      </p:pic>
      <p:sp>
        <p:nvSpPr>
          <p:cNvPr id="56325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fld id="{1E86B426-5C98-4F8A-9BD2-A9D833E436CE}" type="slidenum">
              <a:rPr lang="it-IT" altLang="it-IT" sz="1400" smtClean="0">
                <a:solidFill>
                  <a:schemeClr val="tx1"/>
                </a:solidFill>
              </a:rPr>
              <a:pPr>
                <a:buClrTx/>
                <a:buFontTx/>
                <a:buNone/>
              </a:pPr>
              <a:t>26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79930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tx1"/>
                </a:solidFill>
                <a:latin typeface="Times New Roman" pitchFamily="18" charset="0"/>
              </a:rPr>
              <a:t>Nei nodi del reticolo cristallino dei solidi molecolari sono presenti molecole legate con deboli legami intermolecolari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95288" y="2781300"/>
            <a:ext cx="4752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tx1"/>
                </a:solidFill>
                <a:latin typeface="Times New Roman" pitchFamily="18" charset="0"/>
              </a:rPr>
              <a:t>Esempi: ghiaccio,CO</a:t>
            </a:r>
            <a:r>
              <a:rPr lang="it-IT" altLang="it-IT" sz="24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it-IT" altLang="it-IT" sz="2400">
                <a:solidFill>
                  <a:schemeClr val="tx1"/>
                </a:solidFill>
                <a:latin typeface="Times New Roman" pitchFamily="18" charset="0"/>
              </a:rPr>
              <a:t> solida, iodio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nimBg="1" autoUpdateAnimBg="0" advAuto="1000"/>
      <p:bldP spid="11269" grpId="0" autoUpdateAnimBg="0"/>
      <p:bldP spid="1127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dirty="0">
                <a:solidFill>
                  <a:srgbClr val="0000FF"/>
                </a:solidFill>
                <a:latin typeface="Comic Sans MS" pitchFamily="66" charset="0"/>
              </a:rPr>
              <a:t>Solidi covalenti molecolari</a:t>
            </a:r>
            <a:endParaRPr lang="it-IT" altLang="it-IT" sz="36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8373" name="Picture 5" descr="F:\WHITTEN_jpg\CAP_13\cap-13_0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988840"/>
            <a:ext cx="87376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F6450723-E5B1-4A5F-9694-74CC4F62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7788"/>
            <a:ext cx="8610600" cy="1446212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rgbClr val="0000FF"/>
                </a:solidFill>
                <a:latin typeface="Comic Sans MS" pitchFamily="66" charset="0"/>
              </a:rPr>
              <a:t>Caratteristiche dei solidi covalenti macromolecolari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924175"/>
            <a:ext cx="4537075" cy="2160588"/>
          </a:xfrm>
          <a:ln w="38100">
            <a:solidFill>
              <a:schemeClr val="hlink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 di fusione molto alta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generale grande durezza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Isolanti o semiconduttori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Insolubili in acqua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it-IT" altLang="it-IT" sz="24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8" descr="diamant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97450" y="2895600"/>
            <a:ext cx="3917950" cy="3444875"/>
          </a:xfrm>
          <a:solidFill>
            <a:srgbClr val="CCFFCC"/>
          </a:solidFill>
        </p:spPr>
      </p:pic>
      <p:sp>
        <p:nvSpPr>
          <p:cNvPr id="57349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fld id="{8097D4E5-3B69-4C2B-9CA3-CE1F53FDA098}" type="slidenum">
              <a:rPr lang="it-IT" altLang="it-IT" sz="1400" smtClean="0">
                <a:solidFill>
                  <a:schemeClr val="tx1"/>
                </a:solidFill>
              </a:rPr>
              <a:pPr>
                <a:buClrTx/>
                <a:buFontTx/>
                <a:buNone/>
              </a:pPr>
              <a:t>29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4800" y="1916113"/>
            <a:ext cx="8458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folHlink"/>
                </a:solidFill>
                <a:latin typeface="Times New Roman" pitchFamily="18" charset="0"/>
              </a:rPr>
              <a:t>Nei nodi del reticolo cristallino dei solidi covalenti sono presenti gli atomi legati con legame covalente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68313" y="5084763"/>
            <a:ext cx="4175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folHlink"/>
                </a:solidFill>
                <a:latin typeface="Times New Roman" pitchFamily="18" charset="0"/>
              </a:rPr>
              <a:t>Gli elementi che tendono a formare questi solidi sono quelli che appartengono al IV gruppo: Si, 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bldLvl="2" animBg="1" autoUpdateAnimBg="0" advAuto="0"/>
      <p:bldP spid="10245" grpId="0" autoUpdateAnimBg="0"/>
      <p:bldP spid="1024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83568" y="1042858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solido anisotropo :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Quando la misurazione di una proprietà fisica direzionale o vettoriale (indice di rifrazione, conducibilità elettrica e termica, durezza, ecc.) è diversa al cambiare della direzione; 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solido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isotropo: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Quando la misurazione di una proprietà fisica rimane costante per qualsiasi direzione esaminata il per quella proprietà fisica. 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definizione di isotropia e anisotropia è direttamente legata alla definizione di stato cristallino, stato amorfo e vetroso.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 solidi cristallini sono </a:t>
            </a:r>
            <a:r>
              <a:rPr lang="it-I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anisotropi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 solidi amorfi (es. vetri, polimeri organici, ecc.) sono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isotropi</a:t>
            </a:r>
          </a:p>
          <a:p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 solidi cristallini hanno una temperatura di fusione molto netta (i solidi amorfi hanno un intervallo di rammollimento, prima di fondere)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979712" y="251356"/>
            <a:ext cx="509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Isotropia e anisotropia</a:t>
            </a:r>
          </a:p>
        </p:txBody>
      </p:sp>
    </p:spTree>
    <p:extLst>
      <p:ext uri="{BB962C8B-B14F-4D97-AF65-F5344CB8AC3E}">
        <p14:creationId xmlns:p14="http://schemas.microsoft.com/office/powerpoint/2010/main" val="1118256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La regolare forma esterna di un cristallo.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83568" y="1412776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Una stessa sostanza talvolta ha più forme cristalline, in dipendenza dalla temperatura e dalla pressione a cui solidifica. Questa proprietà viene detta 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polimorfismo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quando è riferita a un composto (es. CaCO3,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calcite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aragonite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 e 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allotropia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quando è riferita ad un elemento (es. diamante, grafite, fullereni) Esistono molti casi in cui sostanze differenti, ma capaci di dare cristalli con la stessa struttura, anche a livello molecolare, mostrano una reciproca e completa miscibilità allo stato solido (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cristalli misti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). Questa proprietà è detta </a:t>
            </a:r>
            <a:r>
              <a:rPr lang="it-I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isomorfismo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63688" y="476672"/>
            <a:ext cx="6072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Polimorfismo e isomorfismo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Figura 13-32 Rappresentazioni, a livello atomico, di porzioni della struttura di tre solidi covalenti.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6523038"/>
            <a:ext cx="33464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905" tIns="66952" rIns="133905" bIns="66952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300">
                <a:latin typeface="Arial" pitchFamily="34" charset="0"/>
              </a:rPr>
              <a:t>Dal volume: Whitten “Chimica Generale”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578600" y="6523038"/>
            <a:ext cx="2565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905" tIns="66952" rIns="133905" bIns="66952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300" b="1">
                <a:latin typeface="Arial" pitchFamily="34" charset="0"/>
              </a:rPr>
              <a:t>Piccin Nuova Libraria S.p.A.</a:t>
            </a:r>
          </a:p>
        </p:txBody>
      </p:sp>
      <p:pic>
        <p:nvPicPr>
          <p:cNvPr id="59397" name="Picture 5" descr="F:\WHITTEN_jpg\CAP_13\cap-13_00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300" y="298450"/>
            <a:ext cx="78994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8408988" y="5651500"/>
          <a:ext cx="6858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Fotografia Photo Editor" r:id="rId5" imgW="1781424" imgH="2324424" progId="MSPhotoEd.3">
                  <p:embed/>
                </p:oleObj>
              </mc:Choice>
              <mc:Fallback>
                <p:oleObj name="Fotografia Photo Editor" r:id="rId5" imgW="1781424" imgH="2324424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988" y="5651500"/>
                        <a:ext cx="6858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54075" y="332656"/>
            <a:ext cx="7375525" cy="700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4399" tIns="42200" rIns="84399" bIns="42200" anchor="ctr">
            <a:spAutoFit/>
          </a:bodyPr>
          <a:lstStyle/>
          <a:p>
            <a:pPr algn="ctr" defTabSz="844550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Fullereni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308304" y="4484692"/>
            <a:ext cx="1195387" cy="5468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4399" tIns="42200" rIns="84399" bIns="42200" anchor="ctr">
            <a:spAutoFit/>
          </a:bodyPr>
          <a:lstStyle/>
          <a:p>
            <a:pPr algn="ctr" defTabSz="844550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rgbClr val="0000FF"/>
                </a:solidFill>
                <a:latin typeface="Arial" pitchFamily="34" charset="0"/>
              </a:rPr>
              <a:t>C</a:t>
            </a:r>
            <a:r>
              <a:rPr lang="it-IT" altLang="it-IT" sz="3000" b="1" baseline="-25000" dirty="0">
                <a:solidFill>
                  <a:srgbClr val="0000FF"/>
                </a:solidFill>
                <a:latin typeface="Arial" pitchFamily="34" charset="0"/>
              </a:rPr>
              <a:t>60</a:t>
            </a:r>
          </a:p>
        </p:txBody>
      </p:sp>
      <p:pic>
        <p:nvPicPr>
          <p:cNvPr id="62468" name="Picture 4" descr="full45b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196975"/>
            <a:ext cx="4595812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ttangolo 1"/>
          <p:cNvSpPr>
            <a:spLocks noChangeArrowheads="1"/>
          </p:cNvSpPr>
          <p:nvPr/>
        </p:nvSpPr>
        <p:spPr bwMode="auto">
          <a:xfrm>
            <a:off x="467544" y="5325015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 fullereni sono strutturalmente simili alla grafite, la quale si costituisce di anelli esagonali collegati tra loro su un piano, ma si differenziano per alcuni anelli di forma pentagonale (o a volte ettagonale) che impediscono una struttura planare</a:t>
            </a: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44550"/>
            <a:fld id="{AD8F92BF-31F2-411F-8A2A-6769945197CE}" type="slidenum">
              <a:rPr lang="it-IT" altLang="it-IT"/>
              <a:pPr defTabSz="844550"/>
              <a:t>33</a:t>
            </a:fld>
            <a:endParaRPr lang="it-IT" altLang="it-IT"/>
          </a:p>
        </p:txBody>
      </p:sp>
      <p:pic>
        <p:nvPicPr>
          <p:cNvPr id="67588" name="Picture 4" descr="File:Kohlenstoffnanoroehre Anima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2913" y="2126407"/>
            <a:ext cx="281305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854075" y="409232"/>
            <a:ext cx="7375525" cy="700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4399" tIns="42200" rIns="84399" bIns="42200" anchor="ctr">
            <a:spAutoFit/>
          </a:bodyPr>
          <a:lstStyle/>
          <a:p>
            <a:pPr algn="ctr" defTabSz="844550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Grafene</a:t>
            </a:r>
            <a:r>
              <a:rPr lang="it-IT" altLang="it-IT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 e </a:t>
            </a:r>
            <a:r>
              <a:rPr lang="it-IT" altLang="it-IT" sz="4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Nanotubi</a:t>
            </a:r>
            <a:endParaRPr lang="it-IT" altLang="it-IT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63493" name="Picture 6" descr="File:Graphe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074019"/>
            <a:ext cx="33131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CasellaDiTesto 2"/>
          <p:cNvSpPr txBox="1">
            <a:spLocks noChangeArrowheads="1"/>
          </p:cNvSpPr>
          <p:nvPr/>
        </p:nvSpPr>
        <p:spPr bwMode="auto">
          <a:xfrm>
            <a:off x="1663677" y="1372706"/>
            <a:ext cx="1180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Grafene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495" name="Rettangolo 3"/>
          <p:cNvSpPr>
            <a:spLocks noChangeArrowheads="1"/>
          </p:cNvSpPr>
          <p:nvPr/>
        </p:nvSpPr>
        <p:spPr bwMode="auto">
          <a:xfrm>
            <a:off x="107950" y="4868863"/>
            <a:ext cx="42481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altLang="it-IT" sz="1800">
                <a:solidFill>
                  <a:srgbClr val="F8F8F8"/>
                </a:solidFill>
              </a:rPr>
              <a:t>costituito da uno strato monoatomico di atomi di carbonio (avente cioè uno spessore equivalente alle dimensioni di un solo atomo).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4724400" y="4797425"/>
            <a:ext cx="4176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altLang="it-IT" sz="1800">
                <a:solidFill>
                  <a:srgbClr val="F8F8F8"/>
                </a:solidFill>
              </a:rPr>
              <a:t>formato da soli esagoni, mentre le strutture di chiusura sono formate da esagoni e pentagoni, esattamente come i fullereni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6227178" y="1444714"/>
            <a:ext cx="1297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Nanotubo</a:t>
            </a: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extLst>
              <a:ext uri="{FF2B5EF4-FFF2-40B4-BE49-F238E27FC236}">
                <a16:creationId xmlns:a16="http://schemas.microsoft.com/office/drawing/2014/main" id="{F6450723-E5B1-4A5F-9694-74CC4F62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71450"/>
            <a:ext cx="8610600" cy="1431925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rgbClr val="0000FF"/>
                </a:solidFill>
                <a:latin typeface="Comic Sans MS" pitchFamily="66" charset="0"/>
              </a:rPr>
              <a:t>Solidi metallici e legame metallico</a:t>
            </a:r>
          </a:p>
        </p:txBody>
      </p:sp>
      <p:pic>
        <p:nvPicPr>
          <p:cNvPr id="13320" name="Picture 8" descr="cu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84963" y="981075"/>
            <a:ext cx="2319337" cy="2592388"/>
          </a:xfrm>
          <a:noFill/>
        </p:spPr>
      </p:pic>
      <p:sp>
        <p:nvSpPr>
          <p:cNvPr id="64516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1404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fld id="{940C9B00-DC48-48EA-9E04-FDC0CB731A52}" type="slidenum">
              <a:rPr lang="it-IT" altLang="it-IT" sz="1400" smtClean="0">
                <a:solidFill>
                  <a:schemeClr val="tx1"/>
                </a:solidFill>
              </a:rPr>
              <a:pPr>
                <a:buClrTx/>
                <a:buFontTx/>
                <a:buNone/>
              </a:pPr>
              <a:t>35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5088" y="981075"/>
            <a:ext cx="6738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tx1"/>
                </a:solidFill>
                <a:latin typeface="Times New Roman" pitchFamily="18" charset="0"/>
              </a:rPr>
              <a:t>Nei nodi del reticolo cristallino dei solidi metallici sono presenti ioni positivi legati da legame metallico. Il reticolo è avvolto dalla nuvola elettronica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3082925"/>
            <a:ext cx="5702300" cy="1249363"/>
          </a:xfrm>
        </p:spPr>
        <p:txBody>
          <a:bodyPr rtlCol="0">
            <a:noAutofit/>
          </a:bodyPr>
          <a:lstStyle/>
          <a:p>
            <a:pPr marL="79375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Metalli</a:t>
            </a: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trattengono</a:t>
            </a: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elettroni</a:t>
            </a: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sfera</a:t>
            </a: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valenza</a:t>
            </a: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it-IT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molto </a:t>
            </a:r>
            <a:r>
              <a:rPr lang="en-US" altLang="it-IT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debolmente</a:t>
            </a: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it-IT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it-IT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conseguenza</a:t>
            </a:r>
            <a:r>
              <a:rPr lang="en-US" altLang="it-IT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altLang="it-IT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elettroni</a:t>
            </a:r>
            <a:r>
              <a:rPr lang="en-US" altLang="it-IT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altLang="it-IT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liberi</a:t>
            </a:r>
            <a:r>
              <a:rPr lang="en-US" altLang="it-IT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it-IT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muoversi</a:t>
            </a:r>
            <a:r>
              <a:rPr lang="en-US" altLang="it-IT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altLang="it-IT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it-IT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solido</a:t>
            </a:r>
            <a:endParaRPr lang="en-US" altLang="it-IT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75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ioni</a:t>
            </a: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positivi</a:t>
            </a: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cationi</a:t>
            </a: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fluttuanti</a:t>
            </a:r>
            <a:r>
              <a:rPr lang="en-US" alt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un mare di </a:t>
            </a:r>
            <a:r>
              <a:rPr lang="en-US" alt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elettroni</a:t>
            </a:r>
            <a:r>
              <a:rPr lang="en-US" altLang="it-IT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9375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it-IT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Metalli</a:t>
            </a:r>
            <a:r>
              <a:rPr lang="en-US" altLang="it-IT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conducono</a:t>
            </a:r>
            <a:r>
              <a:rPr lang="en-US" altLang="it-IT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elettricità</a:t>
            </a:r>
            <a:r>
              <a:rPr lang="en-US" altLang="it-IT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eaLnBrk="1" fontAlgn="auto" hangingPunct="1">
              <a:spcAft>
                <a:spcPts val="0"/>
              </a:spcAft>
              <a:buFont typeface="Monotype Sorts"/>
              <a:buNone/>
              <a:defRPr/>
            </a:pPr>
            <a:endParaRPr lang="en-US" alt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9" name="CasellaDiTesto 9"/>
          <p:cNvSpPr txBox="1">
            <a:spLocks noChangeArrowheads="1"/>
          </p:cNvSpPr>
          <p:nvPr/>
        </p:nvSpPr>
        <p:spPr bwMode="auto">
          <a:xfrm>
            <a:off x="198438" y="2532063"/>
            <a:ext cx="314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altLang="it-IT" u="sng">
                <a:solidFill>
                  <a:srgbClr val="0000FF"/>
                </a:solidFill>
                <a:latin typeface="Comic Sans MS" pitchFamily="66" charset="0"/>
              </a:rPr>
              <a:t>Legame metallico</a:t>
            </a:r>
          </a:p>
        </p:txBody>
      </p:sp>
      <p:pic>
        <p:nvPicPr>
          <p:cNvPr id="64520" name="Picture 3" descr="metallicblu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762500"/>
            <a:ext cx="25955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3675063" y="4964113"/>
            <a:ext cx="2265362" cy="1273175"/>
            <a:chOff x="2390775" y="4081463"/>
            <a:chExt cx="3617913" cy="183356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390775" y="4081463"/>
              <a:ext cx="3617913" cy="1833562"/>
              <a:chOff x="1506" y="2219"/>
              <a:chExt cx="2279" cy="1155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06" y="2219"/>
                <a:ext cx="288" cy="344"/>
                <a:chOff x="1506" y="2219"/>
                <a:chExt cx="288" cy="344"/>
              </a:xfrm>
            </p:grpSpPr>
            <p:sp>
              <p:nvSpPr>
                <p:cNvPr id="64571" name="Oval 5"/>
                <p:cNvSpPr>
                  <a:spLocks noChangeArrowheads="1"/>
                </p:cNvSpPr>
                <p:nvPr/>
              </p:nvSpPr>
              <p:spPr bwMode="auto">
                <a:xfrm>
                  <a:off x="1506" y="227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4572" name="Rectangle 6"/>
                <p:cNvSpPr>
                  <a:spLocks noChangeArrowheads="1"/>
                </p:cNvSpPr>
                <p:nvPr/>
              </p:nvSpPr>
              <p:spPr bwMode="auto">
                <a:xfrm>
                  <a:off x="1525" y="2219"/>
                  <a:ext cx="192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2028" y="2219"/>
                <a:ext cx="288" cy="344"/>
                <a:chOff x="2028" y="2219"/>
                <a:chExt cx="288" cy="344"/>
              </a:xfrm>
            </p:grpSpPr>
            <p:sp>
              <p:nvSpPr>
                <p:cNvPr id="64569" name="Oval 8"/>
                <p:cNvSpPr>
                  <a:spLocks noChangeArrowheads="1"/>
                </p:cNvSpPr>
                <p:nvPr/>
              </p:nvSpPr>
              <p:spPr bwMode="auto">
                <a:xfrm>
                  <a:off x="2028" y="227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4570" name="Rectangle 9"/>
                <p:cNvSpPr>
                  <a:spLocks noChangeArrowheads="1"/>
                </p:cNvSpPr>
                <p:nvPr/>
              </p:nvSpPr>
              <p:spPr bwMode="auto">
                <a:xfrm>
                  <a:off x="2047" y="2219"/>
                  <a:ext cx="192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434" y="2219"/>
                <a:ext cx="288" cy="344"/>
                <a:chOff x="2434" y="2219"/>
                <a:chExt cx="288" cy="344"/>
              </a:xfrm>
            </p:grpSpPr>
            <p:sp>
              <p:nvSpPr>
                <p:cNvPr id="64567" name="Oval 11"/>
                <p:cNvSpPr>
                  <a:spLocks noChangeArrowheads="1"/>
                </p:cNvSpPr>
                <p:nvPr/>
              </p:nvSpPr>
              <p:spPr bwMode="auto">
                <a:xfrm>
                  <a:off x="2434" y="227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4568" name="Rectangle 12"/>
                <p:cNvSpPr>
                  <a:spLocks noChangeArrowheads="1"/>
                </p:cNvSpPr>
                <p:nvPr/>
              </p:nvSpPr>
              <p:spPr bwMode="auto">
                <a:xfrm>
                  <a:off x="2453" y="2219"/>
                  <a:ext cx="192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947" y="2219"/>
                <a:ext cx="288" cy="344"/>
                <a:chOff x="2947" y="2219"/>
                <a:chExt cx="288" cy="344"/>
              </a:xfrm>
            </p:grpSpPr>
            <p:sp>
              <p:nvSpPr>
                <p:cNvPr id="64565" name="Oval 14"/>
                <p:cNvSpPr>
                  <a:spLocks noChangeArrowheads="1"/>
                </p:cNvSpPr>
                <p:nvPr/>
              </p:nvSpPr>
              <p:spPr bwMode="auto">
                <a:xfrm>
                  <a:off x="2947" y="227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4566" name="Rectangle 15"/>
                <p:cNvSpPr>
                  <a:spLocks noChangeArrowheads="1"/>
                </p:cNvSpPr>
                <p:nvPr/>
              </p:nvSpPr>
              <p:spPr bwMode="auto">
                <a:xfrm>
                  <a:off x="2966" y="2219"/>
                  <a:ext cx="192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776" y="2629"/>
                <a:ext cx="288" cy="344"/>
                <a:chOff x="1776" y="2629"/>
                <a:chExt cx="288" cy="344"/>
              </a:xfrm>
            </p:grpSpPr>
            <p:sp>
              <p:nvSpPr>
                <p:cNvPr id="64563" name="Oval 17"/>
                <p:cNvSpPr>
                  <a:spLocks noChangeArrowheads="1"/>
                </p:cNvSpPr>
                <p:nvPr/>
              </p:nvSpPr>
              <p:spPr bwMode="auto">
                <a:xfrm>
                  <a:off x="1776" y="268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4564" name="Rectangle 18"/>
                <p:cNvSpPr>
                  <a:spLocks noChangeArrowheads="1"/>
                </p:cNvSpPr>
                <p:nvPr/>
              </p:nvSpPr>
              <p:spPr bwMode="auto">
                <a:xfrm>
                  <a:off x="1795" y="2629"/>
                  <a:ext cx="192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10" name="Group 19"/>
              <p:cNvGrpSpPr>
                <a:grpSpLocks/>
              </p:cNvGrpSpPr>
              <p:nvPr/>
            </p:nvGrpSpPr>
            <p:grpSpPr bwMode="auto">
              <a:xfrm>
                <a:off x="2299" y="2629"/>
                <a:ext cx="288" cy="344"/>
                <a:chOff x="2299" y="2629"/>
                <a:chExt cx="288" cy="344"/>
              </a:xfrm>
            </p:grpSpPr>
            <p:sp>
              <p:nvSpPr>
                <p:cNvPr id="64561" name="Oval 20"/>
                <p:cNvSpPr>
                  <a:spLocks noChangeArrowheads="1"/>
                </p:cNvSpPr>
                <p:nvPr/>
              </p:nvSpPr>
              <p:spPr bwMode="auto">
                <a:xfrm>
                  <a:off x="2299" y="268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4562" name="Rectangle 21"/>
                <p:cNvSpPr>
                  <a:spLocks noChangeArrowheads="1"/>
                </p:cNvSpPr>
                <p:nvPr/>
              </p:nvSpPr>
              <p:spPr bwMode="auto">
                <a:xfrm>
                  <a:off x="2318" y="2629"/>
                  <a:ext cx="192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11" name="Group 22"/>
              <p:cNvGrpSpPr>
                <a:grpSpLocks/>
              </p:cNvGrpSpPr>
              <p:nvPr/>
            </p:nvGrpSpPr>
            <p:grpSpPr bwMode="auto">
              <a:xfrm>
                <a:off x="2793" y="2629"/>
                <a:ext cx="288" cy="344"/>
                <a:chOff x="2793" y="2629"/>
                <a:chExt cx="288" cy="344"/>
              </a:xfrm>
            </p:grpSpPr>
            <p:sp>
              <p:nvSpPr>
                <p:cNvPr id="64559" name="Oval 23"/>
                <p:cNvSpPr>
                  <a:spLocks noChangeArrowheads="1"/>
                </p:cNvSpPr>
                <p:nvPr/>
              </p:nvSpPr>
              <p:spPr bwMode="auto">
                <a:xfrm>
                  <a:off x="2793" y="268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4560" name="Rectangle 24"/>
                <p:cNvSpPr>
                  <a:spLocks noChangeArrowheads="1"/>
                </p:cNvSpPr>
                <p:nvPr/>
              </p:nvSpPr>
              <p:spPr bwMode="auto">
                <a:xfrm>
                  <a:off x="2812" y="2629"/>
                  <a:ext cx="192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12" name="Group 25"/>
              <p:cNvGrpSpPr>
                <a:grpSpLocks/>
              </p:cNvGrpSpPr>
              <p:nvPr/>
            </p:nvGrpSpPr>
            <p:grpSpPr bwMode="auto">
              <a:xfrm>
                <a:off x="3286" y="2629"/>
                <a:ext cx="288" cy="344"/>
                <a:chOff x="3286" y="2629"/>
                <a:chExt cx="288" cy="344"/>
              </a:xfrm>
            </p:grpSpPr>
            <p:sp>
              <p:nvSpPr>
                <p:cNvPr id="64557" name="Oval 26"/>
                <p:cNvSpPr>
                  <a:spLocks noChangeArrowheads="1"/>
                </p:cNvSpPr>
                <p:nvPr/>
              </p:nvSpPr>
              <p:spPr bwMode="auto">
                <a:xfrm>
                  <a:off x="3286" y="268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4558" name="Rectangle 27"/>
                <p:cNvSpPr>
                  <a:spLocks noChangeArrowheads="1"/>
                </p:cNvSpPr>
                <p:nvPr/>
              </p:nvSpPr>
              <p:spPr bwMode="auto">
                <a:xfrm>
                  <a:off x="3305" y="2629"/>
                  <a:ext cx="192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>
                <a:off x="2056" y="3030"/>
                <a:ext cx="288" cy="344"/>
                <a:chOff x="2056" y="3030"/>
                <a:chExt cx="288" cy="344"/>
              </a:xfrm>
            </p:grpSpPr>
            <p:sp>
              <p:nvSpPr>
                <p:cNvPr id="64555" name="Oval 29"/>
                <p:cNvSpPr>
                  <a:spLocks noChangeArrowheads="1"/>
                </p:cNvSpPr>
                <p:nvPr/>
              </p:nvSpPr>
              <p:spPr bwMode="auto">
                <a:xfrm>
                  <a:off x="2056" y="3086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4556" name="Rectangle 30"/>
                <p:cNvSpPr>
                  <a:spLocks noChangeArrowheads="1"/>
                </p:cNvSpPr>
                <p:nvPr/>
              </p:nvSpPr>
              <p:spPr bwMode="auto">
                <a:xfrm>
                  <a:off x="2075" y="3030"/>
                  <a:ext cx="192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2578" y="3030"/>
                <a:ext cx="288" cy="344"/>
                <a:chOff x="2578" y="3030"/>
                <a:chExt cx="288" cy="344"/>
              </a:xfrm>
            </p:grpSpPr>
            <p:sp>
              <p:nvSpPr>
                <p:cNvPr id="64553" name="Oval 32"/>
                <p:cNvSpPr>
                  <a:spLocks noChangeArrowheads="1"/>
                </p:cNvSpPr>
                <p:nvPr/>
              </p:nvSpPr>
              <p:spPr bwMode="auto">
                <a:xfrm>
                  <a:off x="2578" y="3086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4554" name="Rectangle 33"/>
                <p:cNvSpPr>
                  <a:spLocks noChangeArrowheads="1"/>
                </p:cNvSpPr>
                <p:nvPr/>
              </p:nvSpPr>
              <p:spPr bwMode="auto">
                <a:xfrm>
                  <a:off x="2597" y="3030"/>
                  <a:ext cx="192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sp>
            <p:nvSpPr>
              <p:cNvPr id="64535" name="Oval 35"/>
              <p:cNvSpPr>
                <a:spLocks noChangeArrowheads="1"/>
              </p:cNvSpPr>
              <p:nvPr/>
            </p:nvSpPr>
            <p:spPr bwMode="auto">
              <a:xfrm>
                <a:off x="2984" y="308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5" name="Group 37"/>
              <p:cNvGrpSpPr>
                <a:grpSpLocks/>
              </p:cNvGrpSpPr>
              <p:nvPr/>
            </p:nvGrpSpPr>
            <p:grpSpPr bwMode="auto">
              <a:xfrm>
                <a:off x="3497" y="3030"/>
                <a:ext cx="288" cy="344"/>
                <a:chOff x="3497" y="3030"/>
                <a:chExt cx="288" cy="344"/>
              </a:xfrm>
            </p:grpSpPr>
            <p:sp>
              <p:nvSpPr>
                <p:cNvPr id="64551" name="Oval 38"/>
                <p:cNvSpPr>
                  <a:spLocks noChangeArrowheads="1"/>
                </p:cNvSpPr>
                <p:nvPr/>
              </p:nvSpPr>
              <p:spPr bwMode="auto">
                <a:xfrm>
                  <a:off x="3497" y="3086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altLang="it-IT" sz="1600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4552" name="Rectangle 39"/>
                <p:cNvSpPr>
                  <a:spLocks noChangeArrowheads="1"/>
                </p:cNvSpPr>
                <p:nvPr/>
              </p:nvSpPr>
              <p:spPr bwMode="auto">
                <a:xfrm>
                  <a:off x="3516" y="3030"/>
                  <a:ext cx="192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sp>
            <p:nvSpPr>
              <p:cNvPr id="64537" name="Oval 40"/>
              <p:cNvSpPr>
                <a:spLocks noChangeArrowheads="1"/>
              </p:cNvSpPr>
              <p:nvPr/>
            </p:nvSpPr>
            <p:spPr bwMode="auto">
              <a:xfrm>
                <a:off x="2657" y="2576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8" name="Oval 41"/>
              <p:cNvSpPr>
                <a:spLocks noChangeArrowheads="1"/>
              </p:cNvSpPr>
              <p:nvPr/>
            </p:nvSpPr>
            <p:spPr bwMode="auto">
              <a:xfrm>
                <a:off x="1882" y="2518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39" name="Oval 42"/>
              <p:cNvSpPr>
                <a:spLocks noChangeArrowheads="1"/>
              </p:cNvSpPr>
              <p:nvPr/>
            </p:nvSpPr>
            <p:spPr bwMode="auto">
              <a:xfrm>
                <a:off x="1901" y="3069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0" name="Oval 43"/>
              <p:cNvSpPr>
                <a:spLocks noChangeArrowheads="1"/>
              </p:cNvSpPr>
              <p:nvPr/>
            </p:nvSpPr>
            <p:spPr bwMode="auto">
              <a:xfrm>
                <a:off x="2124" y="2768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1" name="Oval 44"/>
              <p:cNvSpPr>
                <a:spLocks noChangeArrowheads="1"/>
              </p:cNvSpPr>
              <p:nvPr/>
            </p:nvSpPr>
            <p:spPr bwMode="auto">
              <a:xfrm>
                <a:off x="2210" y="2575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2" name="Oval 45"/>
              <p:cNvSpPr>
                <a:spLocks noChangeArrowheads="1"/>
              </p:cNvSpPr>
              <p:nvPr/>
            </p:nvSpPr>
            <p:spPr bwMode="auto">
              <a:xfrm>
                <a:off x="2423" y="3193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3" name="Oval 46"/>
              <p:cNvSpPr>
                <a:spLocks noChangeArrowheads="1"/>
              </p:cNvSpPr>
              <p:nvPr/>
            </p:nvSpPr>
            <p:spPr bwMode="auto">
              <a:xfrm>
                <a:off x="3314" y="3098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4" name="Oval 47"/>
              <p:cNvSpPr>
                <a:spLocks noChangeArrowheads="1"/>
              </p:cNvSpPr>
              <p:nvPr/>
            </p:nvSpPr>
            <p:spPr bwMode="auto">
              <a:xfrm>
                <a:off x="2665" y="2932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5" name="Oval 48"/>
              <p:cNvSpPr>
                <a:spLocks noChangeArrowheads="1"/>
              </p:cNvSpPr>
              <p:nvPr/>
            </p:nvSpPr>
            <p:spPr bwMode="auto">
              <a:xfrm>
                <a:off x="2890" y="3031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6" name="Oval 49"/>
              <p:cNvSpPr>
                <a:spLocks noChangeArrowheads="1"/>
              </p:cNvSpPr>
              <p:nvPr/>
            </p:nvSpPr>
            <p:spPr bwMode="auto">
              <a:xfrm>
                <a:off x="3130" y="2875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7" name="Oval 50"/>
              <p:cNvSpPr>
                <a:spLocks noChangeArrowheads="1"/>
              </p:cNvSpPr>
              <p:nvPr/>
            </p:nvSpPr>
            <p:spPr bwMode="auto">
              <a:xfrm>
                <a:off x="3111" y="2604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8" name="Oval 51"/>
              <p:cNvSpPr>
                <a:spLocks noChangeArrowheads="1"/>
              </p:cNvSpPr>
              <p:nvPr/>
            </p:nvSpPr>
            <p:spPr bwMode="auto">
              <a:xfrm>
                <a:off x="2790" y="2399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49" name="Oval 52"/>
              <p:cNvSpPr>
                <a:spLocks noChangeArrowheads="1"/>
              </p:cNvSpPr>
              <p:nvPr/>
            </p:nvSpPr>
            <p:spPr bwMode="auto">
              <a:xfrm>
                <a:off x="1671" y="2605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50" name="Oval 53"/>
              <p:cNvSpPr>
                <a:spLocks noChangeArrowheads="1"/>
              </p:cNvSpPr>
              <p:nvPr/>
            </p:nvSpPr>
            <p:spPr bwMode="auto">
              <a:xfrm>
                <a:off x="2375" y="3020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altLang="it-IT" sz="16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4524" name="Rectangle 24"/>
            <p:cNvSpPr>
              <a:spLocks noChangeArrowheads="1"/>
            </p:cNvSpPr>
            <p:nvPr/>
          </p:nvSpPr>
          <p:spPr bwMode="auto">
            <a:xfrm>
              <a:off x="4771256" y="5313262"/>
              <a:ext cx="304800" cy="48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it-IT" sz="1600" b="1">
                  <a:solidFill>
                    <a:schemeClr val="tx1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161925" y="6296025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tx1"/>
                </a:solidFill>
                <a:latin typeface="Times New Roman" pitchFamily="18" charset="0"/>
              </a:rPr>
              <a:t>Esempi: sodio, ferro, rame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7" grpId="0" autoUpdateAnimBg="0"/>
      <p:bldP spid="9" grpId="0" build="p" autoUpdateAnimBg="0"/>
      <p:bldP spid="6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200" dirty="0">
                <a:solidFill>
                  <a:schemeClr val="bg1"/>
                </a:solidFill>
                <a:latin typeface="Arial" pitchFamily="34" charset="0"/>
              </a:rPr>
              <a:t>Figura 13-26 Sfere disposte in</a:t>
            </a:r>
            <a:br>
              <a:rPr lang="it-IT" altLang="it-IT" sz="1200" dirty="0">
                <a:solidFill>
                  <a:schemeClr val="bg1"/>
                </a:solidFill>
                <a:latin typeface="Arial" pitchFamily="34" charset="0"/>
              </a:rPr>
            </a:br>
            <a:r>
              <a:rPr lang="it-IT" altLang="it-IT" sz="1200" dirty="0">
                <a:solidFill>
                  <a:schemeClr val="bg1"/>
                </a:solidFill>
                <a:latin typeface="Arial" pitchFamily="34" charset="0"/>
              </a:rPr>
              <a:t>un piano nel modo più compatto</a:t>
            </a:r>
            <a:br>
              <a:rPr lang="it-IT" altLang="it-IT" sz="1200" dirty="0">
                <a:solidFill>
                  <a:schemeClr val="bg1"/>
                </a:solidFill>
                <a:latin typeface="Arial" pitchFamily="34" charset="0"/>
              </a:rPr>
            </a:br>
            <a:r>
              <a:rPr lang="it-IT" altLang="it-IT" sz="1200" dirty="0">
                <a:solidFill>
                  <a:schemeClr val="bg1"/>
                </a:solidFill>
                <a:latin typeface="Arial" pitchFamily="34" charset="0"/>
              </a:rPr>
              <a:t>possibile le une alle altre.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99592" y="953433"/>
            <a:ext cx="60115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Quasi tutti i metalli cristallizzano in tre tipi di reticoli: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Cubico a corpo centrato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Cubico a facce centrato (cubico compatto)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Esagonale compatto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059832" y="188640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Solidi metallici</a:t>
            </a:r>
          </a:p>
        </p:txBody>
      </p:sp>
      <p:pic>
        <p:nvPicPr>
          <p:cNvPr id="10" name="Picture 5" descr="F:\WHITTEN_jpg\CAP_13\cap-13_004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5083" y="3212976"/>
            <a:ext cx="2935287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I metalli possono essere modellati</a:t>
            </a:r>
            <a:br>
              <a:rPr lang="it-IT" altLang="it-IT" sz="1200">
                <a:solidFill>
                  <a:schemeClr val="bg1"/>
                </a:solidFill>
                <a:latin typeface="Arial" pitchFamily="34" charset="0"/>
              </a:rPr>
            </a:br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in molte forme diverse a causa</a:t>
            </a:r>
            <a:br>
              <a:rPr lang="it-IT" altLang="it-IT" sz="1200">
                <a:solidFill>
                  <a:schemeClr val="bg1"/>
                </a:solidFill>
                <a:latin typeface="Arial" pitchFamily="34" charset="0"/>
              </a:rPr>
            </a:br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della loro malleabilità e duttilità.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10852" y="332656"/>
            <a:ext cx="74318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Reticoli a massimo impacchettamento:</a:t>
            </a:r>
          </a:p>
          <a:p>
            <a:pPr algn="ctr"/>
            <a:r>
              <a:rPr lang="it-IT" sz="32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cubico ed esagonale compatto</a:t>
            </a:r>
          </a:p>
        </p:txBody>
      </p:sp>
      <p:pic>
        <p:nvPicPr>
          <p:cNvPr id="8" name="Picture 5" descr="F:\WHITTEN_jpg\CAP_13\cap-13_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57" y="2100006"/>
            <a:ext cx="8038807" cy="363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Figura 13-27 Esistono due tipi di strutture cristalline in cui gli atomi sono disposti nel modo più compatto possibile.</a:t>
            </a:r>
          </a:p>
        </p:txBody>
      </p:sp>
      <p:pic>
        <p:nvPicPr>
          <p:cNvPr id="92165" name="Picture 6" descr="F:\WHITTEN_jpg\CAP_13\cap-13_003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263525"/>
            <a:ext cx="46228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467544" y="548680"/>
            <a:ext cx="2592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Reticoli  cubico ed esagonale compatto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25425"/>
            <a:ext cx="7793037" cy="611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t-IT" altLang="it-IT" sz="4000" b="0">
                <a:solidFill>
                  <a:srgbClr val="0000FF"/>
                </a:solidFill>
                <a:latin typeface="Comic Sans MS" pitchFamily="66" charset="0"/>
              </a:rPr>
              <a:t>…a livello atomico…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12875"/>
            <a:ext cx="8078787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2800" b="0">
                <a:latin typeface="Times New Roman" pitchFamily="18" charset="0"/>
                <a:cs typeface="Times New Roman" pitchFamily="18" charset="0"/>
              </a:rPr>
              <a:t>Nella struttura cristallina dei metalli, gli elettroni + esterni sono meno legati al nucleo, e il moto di agitazione termica fornisce loro energia sufficiente per staccarsi dall’atomo e muoversi liberamente nel reticolo cristallino</a:t>
            </a:r>
          </a:p>
          <a:p>
            <a:pPr eaLnBrk="1" hangingPunct="1">
              <a:buFont typeface="Wingdings" pitchFamily="2" charset="2"/>
              <a:buNone/>
            </a:pPr>
            <a:endParaRPr lang="it-IT" altLang="it-IT" sz="2800" b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it-IT" altLang="it-IT" sz="2800" b="0">
                <a:latin typeface="Times New Roman" pitchFamily="18" charset="0"/>
                <a:cs typeface="Times New Roman" pitchFamily="18" charset="0"/>
              </a:rPr>
              <a:t>Gli atomi sono quindi ioni, tra i quali vagano in modo disordinato gli elettroni, come un gas, che viene quindi chiamato mare di Fermi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0000FF"/>
                </a:solidFill>
                <a:latin typeface="Comic Sans MS" pitchFamily="66" charset="0"/>
              </a:rPr>
              <a:t>Esempi di solidi amorfi</a:t>
            </a:r>
          </a:p>
        </p:txBody>
      </p:sp>
      <p:pic>
        <p:nvPicPr>
          <p:cNvPr id="100356" name="Picture 4" descr="Risultati immagini per vet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714776" cy="2419115"/>
          </a:xfrm>
          <a:prstGeom prst="rect">
            <a:avLst/>
          </a:prstGeom>
          <a:noFill/>
        </p:spPr>
      </p:pic>
      <p:pic>
        <p:nvPicPr>
          <p:cNvPr id="100358" name="Picture 6" descr="Risultati immagini per bottiglie di plas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743321" cy="2206328"/>
          </a:xfrm>
          <a:prstGeom prst="rect">
            <a:avLst/>
          </a:prstGeom>
          <a:noFill/>
        </p:spPr>
      </p:pic>
      <p:sp>
        <p:nvSpPr>
          <p:cNvPr id="100360" name="AutoShape 8" descr="Risultati immagini per pneumati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0362" name="AutoShape 10" descr="Risultati immagini per pneumati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0364" name="AutoShape 12" descr="Risultati immagini per pneumati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0366" name="Picture 14" descr="Risultati immagini per pneumatic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256"/>
            <a:ext cx="3714776" cy="2197704"/>
          </a:xfrm>
          <a:prstGeom prst="rect">
            <a:avLst/>
          </a:prstGeom>
          <a:noFill/>
        </p:spPr>
      </p:pic>
      <p:pic>
        <p:nvPicPr>
          <p:cNvPr id="100368" name="Picture 16" descr="Immagine correlata"/>
          <p:cNvPicPr>
            <a:picLocks noChangeAspect="1" noChangeArrowheads="1"/>
          </p:cNvPicPr>
          <p:nvPr/>
        </p:nvPicPr>
        <p:blipFill>
          <a:blip r:embed="rId5"/>
          <a:srcRect t="6073"/>
          <a:stretch>
            <a:fillRect/>
          </a:stretch>
        </p:blipFill>
        <p:spPr bwMode="auto">
          <a:xfrm>
            <a:off x="4857752" y="4286256"/>
            <a:ext cx="3714776" cy="2247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t-IT" sz="4000" b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Proprietà dei solidi metallici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93725" y="1336675"/>
            <a:ext cx="7507288" cy="2592388"/>
          </a:xfrm>
          <a:prstGeom prst="rect">
            <a:avLst/>
          </a:prstGeo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marL="263525" indent="-263525" algn="l" defTabSz="84455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413" indent="-211138" algn="l" defTabSz="84455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700" b="1">
                <a:solidFill>
                  <a:schemeClr val="tx1"/>
                </a:solidFill>
                <a:latin typeface="+mn-lt"/>
              </a:defRPr>
            </a:lvl2pPr>
            <a:lvl3pPr marL="1055688" indent="-211138" algn="l" defTabSz="84455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1700" b="1">
                <a:solidFill>
                  <a:schemeClr val="tx1"/>
                </a:solidFill>
                <a:latin typeface="+mn-lt"/>
              </a:defRPr>
            </a:lvl3pPr>
            <a:lvl4pPr marL="1423988" indent="-158750" algn="l" defTabSz="84455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300" b="1">
                <a:solidFill>
                  <a:schemeClr val="tx1"/>
                </a:solidFill>
                <a:latin typeface="+mn-lt"/>
              </a:defRPr>
            </a:lvl4pPr>
            <a:lvl5pPr marL="1846263" indent="-158750" algn="l" defTabSz="84455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300" b="1">
                <a:solidFill>
                  <a:schemeClr val="tx1"/>
                </a:solidFill>
                <a:latin typeface="+mn-lt"/>
              </a:defRPr>
            </a:lvl5pPr>
            <a:lvl6pPr marL="2303463" indent="-158750" algn="l" defTabSz="844550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300" b="1">
                <a:solidFill>
                  <a:schemeClr val="tx1"/>
                </a:solidFill>
                <a:latin typeface="+mn-lt"/>
              </a:defRPr>
            </a:lvl6pPr>
            <a:lvl7pPr marL="2760663" indent="-158750" algn="l" defTabSz="844550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300" b="1">
                <a:solidFill>
                  <a:schemeClr val="tx1"/>
                </a:solidFill>
                <a:latin typeface="+mn-lt"/>
              </a:defRPr>
            </a:lvl7pPr>
            <a:lvl8pPr marL="3217863" indent="-158750" algn="l" defTabSz="844550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300" b="1">
                <a:solidFill>
                  <a:schemeClr val="tx1"/>
                </a:solidFill>
                <a:latin typeface="+mn-lt"/>
              </a:defRPr>
            </a:lvl8pPr>
            <a:lvl9pPr marL="3675063" indent="-158750" algn="l" defTabSz="844550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3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Tx/>
              <a:buFontTx/>
              <a:buChar char="•"/>
              <a:defRPr/>
            </a:pPr>
            <a:r>
              <a:rPr lang="it-IT" altLang="it-IT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di fusione generalmente alta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it-IT" altLang="it-IT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Elevata densità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it-IT" altLang="it-IT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Buona conducibilità termica ed elettrica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it-IT" altLang="it-IT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Lucentezza al taglio</a:t>
            </a:r>
          </a:p>
          <a:p>
            <a:pPr eaLnBrk="1" hangingPunct="1">
              <a:buClrTx/>
              <a:buFontTx/>
              <a:buChar char="•"/>
              <a:defRPr/>
            </a:pPr>
            <a:r>
              <a:rPr lang="it-IT" altLang="it-IT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Elevata malleabilità e duttilità (vengono facilmente ridotti in lamine e fili metallici)</a:t>
            </a:r>
          </a:p>
          <a:p>
            <a:pPr eaLnBrk="1" hangingPunct="1">
              <a:buClrTx/>
              <a:buFont typeface="Wingdings" pitchFamily="2" charset="2"/>
              <a:buNone/>
              <a:defRPr/>
            </a:pPr>
            <a:endParaRPr lang="it-IT" altLang="it-IT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3850" y="4649788"/>
            <a:ext cx="8504238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44550">
              <a:lnSpc>
                <a:spcPct val="90000"/>
              </a:lnSpc>
              <a:spcBef>
                <a:spcPct val="30000"/>
              </a:spcBef>
              <a:buClrTx/>
              <a:buSzPct val="100000"/>
              <a:buFont typeface="Wingdings" pitchFamily="2" charset="2"/>
              <a:buNone/>
              <a:defRPr/>
            </a:pPr>
            <a:r>
              <a:rPr lang="en-US" altLang="it-IT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Tutte</a:t>
            </a:r>
            <a:r>
              <a:rPr lang="en-US" altLang="it-IT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queste</a:t>
            </a:r>
            <a:r>
              <a:rPr lang="en-US" altLang="it-IT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proprietà</a:t>
            </a:r>
            <a:r>
              <a:rPr lang="en-US" altLang="it-IT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lang="en-US" altLang="it-IT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US" altLang="it-IT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spiegate</a:t>
            </a:r>
            <a:r>
              <a:rPr lang="en-US" altLang="it-IT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termini di </a:t>
            </a:r>
            <a:r>
              <a:rPr lang="en-US" altLang="it-IT" i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mobilità</a:t>
            </a:r>
            <a:r>
              <a:rPr lang="en-US" altLang="it-IT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altLang="it-IT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elettroni</a:t>
            </a:r>
            <a:r>
              <a:rPr lang="en-US" altLang="it-IT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it-IT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valenza</a:t>
            </a:r>
            <a:endParaRPr lang="en-US" altLang="it-IT" u="sng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 autoUpdateAnimBg="0" advAuto="100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fld id="{D52E29A8-9A5A-4577-997E-0C23E93C6C4E}" type="slidenum">
              <a:rPr lang="it-IT" altLang="it-IT" sz="1400" smtClean="0">
                <a:solidFill>
                  <a:schemeClr val="tx1"/>
                </a:solidFill>
              </a:rPr>
              <a:pPr>
                <a:buClrTx/>
                <a:buFontTx/>
                <a:buNone/>
              </a:pPr>
              <a:t>41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000" y="1387475"/>
            <a:ext cx="84582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>
            <a:spAutoFit/>
          </a:bodyPr>
          <a:lstStyle/>
          <a:p>
            <a:r>
              <a:rPr lang="it-IT" alt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malleabilità e duttilità si deve alla struttura del reticolo cristallino dei metalli; tirando o piegando il reticolo infatti le forze che legano i vari ioni e la nuvola che li avvolge rimangono invariate.</a:t>
            </a:r>
          </a:p>
          <a:p>
            <a:pPr>
              <a:buFont typeface="Wingdings" pitchFamily="2" charset="2"/>
              <a:buNone/>
            </a:pPr>
            <a:endParaRPr lang="it-IT" alt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it-IT" alt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alt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alt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it-IT" alt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it-IT" alt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alte temperature di fusione sono una conseguenza della forza del legame metallico che rende il reticolo difficile da rompere.</a:t>
            </a:r>
          </a:p>
          <a:p>
            <a:endParaRPr lang="it-IT" altLang="it-I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3"/>
          <p:cNvSpPr>
            <a:spLocks noChangeArrowheads="1"/>
          </p:cNvSpPr>
          <p:nvPr/>
        </p:nvSpPr>
        <p:spPr bwMode="auto">
          <a:xfrm>
            <a:off x="1468438" y="3068638"/>
            <a:ext cx="2519362" cy="1704975"/>
          </a:xfrm>
          <a:prstGeom prst="rightArrow">
            <a:avLst>
              <a:gd name="adj1" fmla="val 50000"/>
              <a:gd name="adj2" fmla="val 7389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ext Box 55"/>
          <p:cNvSpPr txBox="1">
            <a:spLocks noChangeArrowheads="1"/>
          </p:cNvSpPr>
          <p:nvPr/>
        </p:nvSpPr>
        <p:spPr bwMode="auto">
          <a:xfrm>
            <a:off x="1514475" y="3538538"/>
            <a:ext cx="18161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altLang="it-IT" sz="4000">
                <a:solidFill>
                  <a:schemeClr val="bg2"/>
                </a:solidFill>
                <a:latin typeface="Times New Roman" pitchFamily="18" charset="0"/>
              </a:rPr>
              <a:t>Forza</a:t>
            </a:r>
          </a:p>
        </p:txBody>
      </p:sp>
      <p:grpSp>
        <p:nvGrpSpPr>
          <p:cNvPr id="7" name="Gruppo 7"/>
          <p:cNvGrpSpPr>
            <a:grpSpLocks/>
          </p:cNvGrpSpPr>
          <p:nvPr/>
        </p:nvGrpSpPr>
        <p:grpSpPr bwMode="auto">
          <a:xfrm>
            <a:off x="4540250" y="3140968"/>
            <a:ext cx="3344863" cy="1873250"/>
            <a:chOff x="2390775" y="4081463"/>
            <a:chExt cx="3617913" cy="1833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390775" y="4081463"/>
              <a:ext cx="3617913" cy="1833562"/>
              <a:chOff x="1506" y="2219"/>
              <a:chExt cx="2279" cy="1155"/>
            </a:xfrm>
          </p:grpSpPr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1506" y="2219"/>
                <a:ext cx="288" cy="344"/>
                <a:chOff x="1506" y="2219"/>
                <a:chExt cx="288" cy="344"/>
              </a:xfrm>
            </p:grpSpPr>
            <p:sp>
              <p:nvSpPr>
                <p:cNvPr id="56" name="Oval 5"/>
                <p:cNvSpPr>
                  <a:spLocks noChangeArrowheads="1"/>
                </p:cNvSpPr>
                <p:nvPr/>
              </p:nvSpPr>
              <p:spPr bwMode="auto">
                <a:xfrm>
                  <a:off x="1506" y="227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it-IT" altLang="it-IT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" name="Rectangle 6"/>
                <p:cNvSpPr>
                  <a:spLocks noChangeArrowheads="1"/>
                </p:cNvSpPr>
                <p:nvPr/>
              </p:nvSpPr>
              <p:spPr bwMode="auto">
                <a:xfrm>
                  <a:off x="1525" y="2219"/>
                  <a:ext cx="192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11" name="Group 7"/>
              <p:cNvGrpSpPr>
                <a:grpSpLocks/>
              </p:cNvGrpSpPr>
              <p:nvPr/>
            </p:nvGrpSpPr>
            <p:grpSpPr bwMode="auto">
              <a:xfrm>
                <a:off x="2028" y="2219"/>
                <a:ext cx="288" cy="344"/>
                <a:chOff x="2028" y="2219"/>
                <a:chExt cx="288" cy="344"/>
              </a:xfrm>
            </p:grpSpPr>
            <p:sp>
              <p:nvSpPr>
                <p:cNvPr id="54" name="Oval 8"/>
                <p:cNvSpPr>
                  <a:spLocks noChangeArrowheads="1"/>
                </p:cNvSpPr>
                <p:nvPr/>
              </p:nvSpPr>
              <p:spPr bwMode="auto">
                <a:xfrm>
                  <a:off x="2028" y="227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it-IT" altLang="it-IT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" name="Rectangle 9"/>
                <p:cNvSpPr>
                  <a:spLocks noChangeArrowheads="1"/>
                </p:cNvSpPr>
                <p:nvPr/>
              </p:nvSpPr>
              <p:spPr bwMode="auto">
                <a:xfrm>
                  <a:off x="2047" y="2219"/>
                  <a:ext cx="192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12" name="Group 10"/>
              <p:cNvGrpSpPr>
                <a:grpSpLocks/>
              </p:cNvGrpSpPr>
              <p:nvPr/>
            </p:nvGrpSpPr>
            <p:grpSpPr bwMode="auto">
              <a:xfrm>
                <a:off x="2434" y="2219"/>
                <a:ext cx="288" cy="344"/>
                <a:chOff x="2434" y="2219"/>
                <a:chExt cx="288" cy="344"/>
              </a:xfrm>
            </p:grpSpPr>
            <p:sp>
              <p:nvSpPr>
                <p:cNvPr id="52" name="Oval 11"/>
                <p:cNvSpPr>
                  <a:spLocks noChangeArrowheads="1"/>
                </p:cNvSpPr>
                <p:nvPr/>
              </p:nvSpPr>
              <p:spPr bwMode="auto">
                <a:xfrm>
                  <a:off x="2434" y="227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it-IT" altLang="it-IT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" name="Rectangle 12"/>
                <p:cNvSpPr>
                  <a:spLocks noChangeArrowheads="1"/>
                </p:cNvSpPr>
                <p:nvPr/>
              </p:nvSpPr>
              <p:spPr bwMode="auto">
                <a:xfrm>
                  <a:off x="2453" y="2219"/>
                  <a:ext cx="192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13" name="Group 13"/>
              <p:cNvGrpSpPr>
                <a:grpSpLocks/>
              </p:cNvGrpSpPr>
              <p:nvPr/>
            </p:nvGrpSpPr>
            <p:grpSpPr bwMode="auto">
              <a:xfrm>
                <a:off x="2947" y="2219"/>
                <a:ext cx="288" cy="344"/>
                <a:chOff x="2947" y="2219"/>
                <a:chExt cx="288" cy="344"/>
              </a:xfrm>
            </p:grpSpPr>
            <p:sp>
              <p:nvSpPr>
                <p:cNvPr id="50" name="Oval 14"/>
                <p:cNvSpPr>
                  <a:spLocks noChangeArrowheads="1"/>
                </p:cNvSpPr>
                <p:nvPr/>
              </p:nvSpPr>
              <p:spPr bwMode="auto">
                <a:xfrm>
                  <a:off x="2947" y="227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it-IT" altLang="it-IT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1" name="Rectangle 15"/>
                <p:cNvSpPr>
                  <a:spLocks noChangeArrowheads="1"/>
                </p:cNvSpPr>
                <p:nvPr/>
              </p:nvSpPr>
              <p:spPr bwMode="auto">
                <a:xfrm>
                  <a:off x="2966" y="2219"/>
                  <a:ext cx="192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14" name="Group 16"/>
              <p:cNvGrpSpPr>
                <a:grpSpLocks/>
              </p:cNvGrpSpPr>
              <p:nvPr/>
            </p:nvGrpSpPr>
            <p:grpSpPr bwMode="auto">
              <a:xfrm>
                <a:off x="1776" y="2629"/>
                <a:ext cx="288" cy="344"/>
                <a:chOff x="1776" y="2629"/>
                <a:chExt cx="288" cy="344"/>
              </a:xfrm>
            </p:grpSpPr>
            <p:sp>
              <p:nvSpPr>
                <p:cNvPr id="48" name="Oval 17"/>
                <p:cNvSpPr>
                  <a:spLocks noChangeArrowheads="1"/>
                </p:cNvSpPr>
                <p:nvPr/>
              </p:nvSpPr>
              <p:spPr bwMode="auto">
                <a:xfrm>
                  <a:off x="1776" y="268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it-IT" altLang="it-IT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9" name="Rectangle 18"/>
                <p:cNvSpPr>
                  <a:spLocks noChangeArrowheads="1"/>
                </p:cNvSpPr>
                <p:nvPr/>
              </p:nvSpPr>
              <p:spPr bwMode="auto">
                <a:xfrm>
                  <a:off x="1795" y="2629"/>
                  <a:ext cx="192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15" name="Group 19"/>
              <p:cNvGrpSpPr>
                <a:grpSpLocks/>
              </p:cNvGrpSpPr>
              <p:nvPr/>
            </p:nvGrpSpPr>
            <p:grpSpPr bwMode="auto">
              <a:xfrm>
                <a:off x="2299" y="2629"/>
                <a:ext cx="288" cy="344"/>
                <a:chOff x="2299" y="2629"/>
                <a:chExt cx="288" cy="344"/>
              </a:xfrm>
            </p:grpSpPr>
            <p:sp>
              <p:nvSpPr>
                <p:cNvPr id="46" name="Oval 20"/>
                <p:cNvSpPr>
                  <a:spLocks noChangeArrowheads="1"/>
                </p:cNvSpPr>
                <p:nvPr/>
              </p:nvSpPr>
              <p:spPr bwMode="auto">
                <a:xfrm>
                  <a:off x="2299" y="268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it-IT" altLang="it-IT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" name="Rectangle 21"/>
                <p:cNvSpPr>
                  <a:spLocks noChangeArrowheads="1"/>
                </p:cNvSpPr>
                <p:nvPr/>
              </p:nvSpPr>
              <p:spPr bwMode="auto">
                <a:xfrm>
                  <a:off x="2318" y="2629"/>
                  <a:ext cx="192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16" name="Group 22"/>
              <p:cNvGrpSpPr>
                <a:grpSpLocks/>
              </p:cNvGrpSpPr>
              <p:nvPr/>
            </p:nvGrpSpPr>
            <p:grpSpPr bwMode="auto">
              <a:xfrm>
                <a:off x="2793" y="2629"/>
                <a:ext cx="288" cy="344"/>
                <a:chOff x="2793" y="2629"/>
                <a:chExt cx="288" cy="344"/>
              </a:xfrm>
            </p:grpSpPr>
            <p:sp>
              <p:nvSpPr>
                <p:cNvPr id="44" name="Oval 23"/>
                <p:cNvSpPr>
                  <a:spLocks noChangeArrowheads="1"/>
                </p:cNvSpPr>
                <p:nvPr/>
              </p:nvSpPr>
              <p:spPr bwMode="auto">
                <a:xfrm>
                  <a:off x="2793" y="268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it-IT" altLang="it-IT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5" name="Rectangle 24"/>
                <p:cNvSpPr>
                  <a:spLocks noChangeArrowheads="1"/>
                </p:cNvSpPr>
                <p:nvPr/>
              </p:nvSpPr>
              <p:spPr bwMode="auto">
                <a:xfrm>
                  <a:off x="2812" y="2629"/>
                  <a:ext cx="192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17" name="Group 25"/>
              <p:cNvGrpSpPr>
                <a:grpSpLocks/>
              </p:cNvGrpSpPr>
              <p:nvPr/>
            </p:nvGrpSpPr>
            <p:grpSpPr bwMode="auto">
              <a:xfrm>
                <a:off x="3286" y="2629"/>
                <a:ext cx="288" cy="344"/>
                <a:chOff x="3286" y="2629"/>
                <a:chExt cx="288" cy="344"/>
              </a:xfrm>
            </p:grpSpPr>
            <p:sp>
              <p:nvSpPr>
                <p:cNvPr id="42" name="Oval 26"/>
                <p:cNvSpPr>
                  <a:spLocks noChangeArrowheads="1"/>
                </p:cNvSpPr>
                <p:nvPr/>
              </p:nvSpPr>
              <p:spPr bwMode="auto">
                <a:xfrm>
                  <a:off x="3286" y="2685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it-IT" altLang="it-IT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/>
              </p:nvSpPr>
              <p:spPr bwMode="auto">
                <a:xfrm>
                  <a:off x="3305" y="2629"/>
                  <a:ext cx="192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18" name="Group 28"/>
              <p:cNvGrpSpPr>
                <a:grpSpLocks/>
              </p:cNvGrpSpPr>
              <p:nvPr/>
            </p:nvGrpSpPr>
            <p:grpSpPr bwMode="auto">
              <a:xfrm>
                <a:off x="2056" y="3030"/>
                <a:ext cx="288" cy="344"/>
                <a:chOff x="2056" y="3030"/>
                <a:chExt cx="288" cy="344"/>
              </a:xfrm>
            </p:grpSpPr>
            <p:sp>
              <p:nvSpPr>
                <p:cNvPr id="40" name="Oval 29"/>
                <p:cNvSpPr>
                  <a:spLocks noChangeArrowheads="1"/>
                </p:cNvSpPr>
                <p:nvPr/>
              </p:nvSpPr>
              <p:spPr bwMode="auto">
                <a:xfrm>
                  <a:off x="2056" y="3086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it-IT" altLang="it-IT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" name="Rectangle 30"/>
                <p:cNvSpPr>
                  <a:spLocks noChangeArrowheads="1"/>
                </p:cNvSpPr>
                <p:nvPr/>
              </p:nvSpPr>
              <p:spPr bwMode="auto">
                <a:xfrm>
                  <a:off x="2075" y="3030"/>
                  <a:ext cx="192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grpSp>
            <p:nvGrpSpPr>
              <p:cNvPr id="19" name="Group 31"/>
              <p:cNvGrpSpPr>
                <a:grpSpLocks/>
              </p:cNvGrpSpPr>
              <p:nvPr/>
            </p:nvGrpSpPr>
            <p:grpSpPr bwMode="auto">
              <a:xfrm>
                <a:off x="2578" y="3030"/>
                <a:ext cx="288" cy="344"/>
                <a:chOff x="2578" y="3030"/>
                <a:chExt cx="288" cy="344"/>
              </a:xfrm>
            </p:grpSpPr>
            <p:sp>
              <p:nvSpPr>
                <p:cNvPr id="38" name="Oval 32"/>
                <p:cNvSpPr>
                  <a:spLocks noChangeArrowheads="1"/>
                </p:cNvSpPr>
                <p:nvPr/>
              </p:nvSpPr>
              <p:spPr bwMode="auto">
                <a:xfrm>
                  <a:off x="2578" y="3086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it-IT" altLang="it-IT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9" name="Rectangle 33"/>
                <p:cNvSpPr>
                  <a:spLocks noChangeArrowheads="1"/>
                </p:cNvSpPr>
                <p:nvPr/>
              </p:nvSpPr>
              <p:spPr bwMode="auto">
                <a:xfrm>
                  <a:off x="2597" y="3030"/>
                  <a:ext cx="192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sp>
            <p:nvSpPr>
              <p:cNvPr id="20" name="Oval 35"/>
              <p:cNvSpPr>
                <a:spLocks noChangeArrowheads="1"/>
              </p:cNvSpPr>
              <p:nvPr/>
            </p:nvSpPr>
            <p:spPr bwMode="auto">
              <a:xfrm>
                <a:off x="2984" y="308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C0128"/>
                  </a:gs>
                  <a:gs pos="100000">
                    <a:srgbClr val="65001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1" name="Group 37"/>
              <p:cNvGrpSpPr>
                <a:grpSpLocks/>
              </p:cNvGrpSpPr>
              <p:nvPr/>
            </p:nvGrpSpPr>
            <p:grpSpPr bwMode="auto">
              <a:xfrm>
                <a:off x="3497" y="3030"/>
                <a:ext cx="288" cy="344"/>
                <a:chOff x="3497" y="3030"/>
                <a:chExt cx="288" cy="344"/>
              </a:xfrm>
            </p:grpSpPr>
            <p:sp>
              <p:nvSpPr>
                <p:cNvPr id="36" name="Oval 38"/>
                <p:cNvSpPr>
                  <a:spLocks noChangeArrowheads="1"/>
                </p:cNvSpPr>
                <p:nvPr/>
              </p:nvSpPr>
              <p:spPr bwMode="auto">
                <a:xfrm>
                  <a:off x="3497" y="3086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0128"/>
                    </a:gs>
                    <a:gs pos="100000">
                      <a:srgbClr val="6500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it-IT" altLang="it-IT" b="1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" name="Rectangle 39"/>
                <p:cNvSpPr>
                  <a:spLocks noChangeArrowheads="1"/>
                </p:cNvSpPr>
                <p:nvPr/>
              </p:nvSpPr>
              <p:spPr bwMode="auto">
                <a:xfrm>
                  <a:off x="3516" y="3030"/>
                  <a:ext cx="192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n-US" altLang="it-IT" b="1">
                      <a:solidFill>
                        <a:schemeClr val="tx1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</p:grpSp>
          <p:sp>
            <p:nvSpPr>
              <p:cNvPr id="22" name="Oval 40"/>
              <p:cNvSpPr>
                <a:spLocks noChangeArrowheads="1"/>
              </p:cNvSpPr>
              <p:nvPr/>
            </p:nvSpPr>
            <p:spPr bwMode="auto">
              <a:xfrm>
                <a:off x="2657" y="2576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Oval 41"/>
              <p:cNvSpPr>
                <a:spLocks noChangeArrowheads="1"/>
              </p:cNvSpPr>
              <p:nvPr/>
            </p:nvSpPr>
            <p:spPr bwMode="auto">
              <a:xfrm>
                <a:off x="1882" y="2518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Oval 42"/>
              <p:cNvSpPr>
                <a:spLocks noChangeArrowheads="1"/>
              </p:cNvSpPr>
              <p:nvPr/>
            </p:nvSpPr>
            <p:spPr bwMode="auto">
              <a:xfrm>
                <a:off x="1901" y="3069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Oval 43"/>
              <p:cNvSpPr>
                <a:spLocks noChangeArrowheads="1"/>
              </p:cNvSpPr>
              <p:nvPr/>
            </p:nvSpPr>
            <p:spPr bwMode="auto">
              <a:xfrm>
                <a:off x="2124" y="2768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Oval 44"/>
              <p:cNvSpPr>
                <a:spLocks noChangeArrowheads="1"/>
              </p:cNvSpPr>
              <p:nvPr/>
            </p:nvSpPr>
            <p:spPr bwMode="auto">
              <a:xfrm>
                <a:off x="2210" y="2575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Oval 45"/>
              <p:cNvSpPr>
                <a:spLocks noChangeArrowheads="1"/>
              </p:cNvSpPr>
              <p:nvPr/>
            </p:nvSpPr>
            <p:spPr bwMode="auto">
              <a:xfrm>
                <a:off x="2423" y="3193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Oval 46"/>
              <p:cNvSpPr>
                <a:spLocks noChangeArrowheads="1"/>
              </p:cNvSpPr>
              <p:nvPr/>
            </p:nvSpPr>
            <p:spPr bwMode="auto">
              <a:xfrm>
                <a:off x="3314" y="3098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Oval 47"/>
              <p:cNvSpPr>
                <a:spLocks noChangeArrowheads="1"/>
              </p:cNvSpPr>
              <p:nvPr/>
            </p:nvSpPr>
            <p:spPr bwMode="auto">
              <a:xfrm>
                <a:off x="2665" y="2932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Oval 48"/>
              <p:cNvSpPr>
                <a:spLocks noChangeArrowheads="1"/>
              </p:cNvSpPr>
              <p:nvPr/>
            </p:nvSpPr>
            <p:spPr bwMode="auto">
              <a:xfrm>
                <a:off x="2890" y="3031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Oval 49"/>
              <p:cNvSpPr>
                <a:spLocks noChangeArrowheads="1"/>
              </p:cNvSpPr>
              <p:nvPr/>
            </p:nvSpPr>
            <p:spPr bwMode="auto">
              <a:xfrm>
                <a:off x="3130" y="2875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Oval 50"/>
              <p:cNvSpPr>
                <a:spLocks noChangeArrowheads="1"/>
              </p:cNvSpPr>
              <p:nvPr/>
            </p:nvSpPr>
            <p:spPr bwMode="auto">
              <a:xfrm>
                <a:off x="3111" y="2604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Oval 51"/>
              <p:cNvSpPr>
                <a:spLocks noChangeArrowheads="1"/>
              </p:cNvSpPr>
              <p:nvPr/>
            </p:nvSpPr>
            <p:spPr bwMode="auto">
              <a:xfrm>
                <a:off x="2790" y="2399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Oval 52"/>
              <p:cNvSpPr>
                <a:spLocks noChangeArrowheads="1"/>
              </p:cNvSpPr>
              <p:nvPr/>
            </p:nvSpPr>
            <p:spPr bwMode="auto">
              <a:xfrm>
                <a:off x="1671" y="2605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Oval 53"/>
              <p:cNvSpPr>
                <a:spLocks noChangeArrowheads="1"/>
              </p:cNvSpPr>
              <p:nvPr/>
            </p:nvSpPr>
            <p:spPr bwMode="auto">
              <a:xfrm>
                <a:off x="2375" y="3020"/>
                <a:ext cx="107" cy="107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altLang="it-IT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771257" y="5313262"/>
              <a:ext cx="304800" cy="362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it-IT" b="1">
                  <a:solidFill>
                    <a:schemeClr val="tx1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sp>
        <p:nvSpPr>
          <p:cNvPr id="58" name="CasellaDiTesto 57"/>
          <p:cNvSpPr txBox="1"/>
          <p:nvPr/>
        </p:nvSpPr>
        <p:spPr>
          <a:xfrm>
            <a:off x="467544" y="406405"/>
            <a:ext cx="818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Lavorabilità e temperatura di fusione</a:t>
            </a:r>
          </a:p>
        </p:txBody>
      </p:sp>
    </p:spTree>
    <p:extLst>
      <p:ext uri="{BB962C8B-B14F-4D97-AF65-F5344CB8AC3E}">
        <p14:creationId xmlns:p14="http://schemas.microsoft.com/office/powerpoint/2010/main" val="12192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8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Figura13-36  In un metallo gli ioni carichi positivamente sono immersi in</a:t>
            </a:r>
            <a:br>
              <a:rPr lang="it-IT" altLang="it-IT" sz="1200">
                <a:solidFill>
                  <a:schemeClr val="bg1"/>
                </a:solidFill>
                <a:latin typeface="Arial" pitchFamily="34" charset="0"/>
              </a:rPr>
            </a:br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una “nuvola elettronica” delocalizzata su tutto il metallo stesso.</a:t>
            </a:r>
          </a:p>
        </p:txBody>
      </p:sp>
      <p:pic>
        <p:nvPicPr>
          <p:cNvPr id="83973" name="Picture 5" descr="F:\WHITTEN_jpg\CAP_13\cap-13_0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978619"/>
            <a:ext cx="604202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13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3600" b="0">
                <a:solidFill>
                  <a:srgbClr val="0000FF"/>
                </a:solidFill>
                <a:latin typeface="Comic Sans MS" pitchFamily="66" charset="0"/>
              </a:rPr>
              <a:t>I conduttori metallici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557338"/>
            <a:ext cx="8493125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2800" b="0">
                <a:latin typeface="Times New Roman" pitchFamily="18" charset="0"/>
                <a:cs typeface="Times New Roman" pitchFamily="18" charset="0"/>
              </a:rPr>
              <a:t>I metalli sono ottimi conduttori di elettricità poiché al loro interno  vi sono moltissimi elettroni liberi di muoversi</a:t>
            </a:r>
          </a:p>
          <a:p>
            <a:pPr eaLnBrk="1" hangingPunct="1"/>
            <a:r>
              <a:rPr lang="it-IT" altLang="it-IT" sz="2800" b="0">
                <a:latin typeface="Times New Roman" pitchFamily="18" charset="0"/>
                <a:cs typeface="Times New Roman" pitchFamily="18" charset="0"/>
              </a:rPr>
              <a:t>Quando sono sottoposti ad un campo elettrico essi si muovono verso i punti a potenziale + alto generando una corrente elettrica</a:t>
            </a:r>
          </a:p>
          <a:p>
            <a:pPr eaLnBrk="1" hangingPunct="1"/>
            <a:r>
              <a:rPr lang="it-IT" altLang="it-IT" sz="2800" b="0">
                <a:latin typeface="Times New Roman" pitchFamily="18" charset="0"/>
                <a:cs typeface="Times New Roman" pitchFamily="18" charset="0"/>
              </a:rPr>
              <a:t>Gli elettroni liberi del metallo si chiamano elettroni di conduzione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F:\WHITTEN_jpg\CAP_13\cap-13_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1592263"/>
            <a:ext cx="90074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Teoria delle bande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Figura 13-34 Sovrapposizione della banda “3</a:t>
            </a:r>
            <a:r>
              <a:rPr lang="it-IT" altLang="it-IT" sz="1200" i="1">
                <a:solidFill>
                  <a:schemeClr val="bg1"/>
                </a:solidFill>
                <a:latin typeface="Arial" pitchFamily="34" charset="0"/>
              </a:rPr>
              <a:t>s</a:t>
            </a:r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” piena (in blu) con la banda “3</a:t>
            </a:r>
            <a:r>
              <a:rPr lang="it-IT" altLang="it-IT" sz="1200" i="1">
                <a:solidFill>
                  <a:schemeClr val="bg1"/>
                </a:solidFill>
                <a:latin typeface="Arial" pitchFamily="34" charset="0"/>
              </a:rPr>
              <a:t>p</a:t>
            </a:r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” vuota di un cristallo di magnesio (MgN).</a:t>
            </a:r>
          </a:p>
        </p:txBody>
      </p:sp>
      <p:pic>
        <p:nvPicPr>
          <p:cNvPr id="77829" name="Picture 5" descr="F:\WHITTEN_jpg\CAP_13\cap-13_004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1951038"/>
            <a:ext cx="90074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1BC80745-3C00-4272-8B9B-D68FA7B60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Formazione di una coppia elettrone-lacuna nel</a:t>
            </a:r>
            <a:b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silicio, un semiconduttore intrinseco.</a:t>
            </a: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0F1A3B62-6781-4A69-9B2D-C5AF203B0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521551"/>
            <a:ext cx="3347067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>
                <a:latin typeface="Arial" panose="020B0604020202020204" pitchFamily="34" charset="0"/>
              </a:rPr>
              <a:t>Dal volume: Whitten “Chimica Generale”</a:t>
            </a: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395BFE49-9F33-492E-8AF3-E47E538D1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917" y="6521551"/>
            <a:ext cx="2566084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 b="1">
                <a:latin typeface="Arial" panose="020B0604020202020204" pitchFamily="34" charset="0"/>
              </a:rPr>
              <a:t>Piccin Nuova Libraria S.p.A.</a:t>
            </a:r>
          </a:p>
        </p:txBody>
      </p:sp>
      <p:pic>
        <p:nvPicPr>
          <p:cNvPr id="111621" name="Picture 5" descr="F:\WHITTEN_jpg\CAP_13\cap-13_0044.jpg">
            <a:extLst>
              <a:ext uri="{FF2B5EF4-FFF2-40B4-BE49-F238E27FC236}">
                <a16:creationId xmlns:a16="http://schemas.microsoft.com/office/drawing/2014/main" id="{091ED28D-50B9-4A80-96CD-7B73196DB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" y="2200579"/>
            <a:ext cx="9006863" cy="245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1622" name="Object 6">
            <a:extLst>
              <a:ext uri="{FF2B5EF4-FFF2-40B4-BE49-F238E27FC236}">
                <a16:creationId xmlns:a16="http://schemas.microsoft.com/office/drawing/2014/main" id="{181E9882-724C-466F-B9BE-4EDE64F56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139" y="5022343"/>
          <a:ext cx="1113365" cy="145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Fotografia Photo Editor" r:id="rId5" imgW="1781424" imgH="2324424" progId="MSPhotoEd.3">
                  <p:embed/>
                </p:oleObj>
              </mc:Choice>
              <mc:Fallback>
                <p:oleObj name="Fotografia Photo Editor" r:id="rId5" imgW="1781424" imgH="2324424" progId="MSPhotoEd.3">
                  <p:embed/>
                  <p:pic>
                    <p:nvPicPr>
                      <p:cNvPr id="111622" name="Object 6">
                        <a:extLst>
                          <a:ext uri="{FF2B5EF4-FFF2-40B4-BE49-F238E27FC236}">
                            <a16:creationId xmlns:a16="http://schemas.microsoft.com/office/drawing/2014/main" id="{181E9882-724C-466F-B9BE-4EDE64F56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39" y="5022343"/>
                        <a:ext cx="1113365" cy="145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416B903C-BFE4-427D-99A0-64358947A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Silicio drogato con fosforo.</a:t>
            </a: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718EA834-B8B2-4861-B997-1013AF4BB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521551"/>
            <a:ext cx="3347067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>
                <a:latin typeface="Arial" panose="020B0604020202020204" pitchFamily="34" charset="0"/>
              </a:rPr>
              <a:t>Dal volume: Whitten “Chimica Generale”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F45899DA-FD1E-4B56-95F9-50F6FD626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917" y="6521551"/>
            <a:ext cx="2566084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 b="1">
                <a:latin typeface="Arial" panose="020B0604020202020204" pitchFamily="34" charset="0"/>
              </a:rPr>
              <a:t>Piccin Nuova Libraria S.p.A.</a:t>
            </a:r>
          </a:p>
        </p:txBody>
      </p:sp>
      <p:pic>
        <p:nvPicPr>
          <p:cNvPr id="113669" name="Picture 5" descr="F:\WHITTEN_jpg\CAP_13\cap-13_0045.jpg">
            <a:extLst>
              <a:ext uri="{FF2B5EF4-FFF2-40B4-BE49-F238E27FC236}">
                <a16:creationId xmlns:a16="http://schemas.microsoft.com/office/drawing/2014/main" id="{04C862CF-A880-4085-8B62-BFD3DF058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7" y="2049498"/>
            <a:ext cx="8827888" cy="275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3670" name="Object 6">
            <a:extLst>
              <a:ext uri="{FF2B5EF4-FFF2-40B4-BE49-F238E27FC236}">
                <a16:creationId xmlns:a16="http://schemas.microsoft.com/office/drawing/2014/main" id="{64CDA4AB-076B-4867-A562-CE64DF54CB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139" y="5022343"/>
          <a:ext cx="1113365" cy="145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Fotografia Photo Editor" r:id="rId5" imgW="1781424" imgH="2324424" progId="MSPhotoEd.3">
                  <p:embed/>
                </p:oleObj>
              </mc:Choice>
              <mc:Fallback>
                <p:oleObj name="Fotografia Photo Editor" r:id="rId5" imgW="1781424" imgH="2324424" progId="MSPhotoEd.3">
                  <p:embed/>
                  <p:pic>
                    <p:nvPicPr>
                      <p:cNvPr id="113670" name="Object 6">
                        <a:extLst>
                          <a:ext uri="{FF2B5EF4-FFF2-40B4-BE49-F238E27FC236}">
                            <a16:creationId xmlns:a16="http://schemas.microsoft.com/office/drawing/2014/main" id="{64CDA4AB-076B-4867-A562-CE64DF54CB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39" y="5022343"/>
                        <a:ext cx="1113365" cy="145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1756C532-A8B2-4DA6-82E7-ECCB19C1E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Figura13-36  In un metallo gli ioni carichi positivamente sono immersi in</a:t>
            </a:r>
            <a:b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una “nuvola elettronica” delocalizzata su tutto il metallo stesso.</a:t>
            </a:r>
          </a:p>
        </p:txBody>
      </p:sp>
      <p:sp>
        <p:nvSpPr>
          <p:cNvPr id="121859" name="Text Box 3">
            <a:extLst>
              <a:ext uri="{FF2B5EF4-FFF2-40B4-BE49-F238E27FC236}">
                <a16:creationId xmlns:a16="http://schemas.microsoft.com/office/drawing/2014/main" id="{04C83229-1B90-4AAD-8B13-E2F8C5A8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521551"/>
            <a:ext cx="3347067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>
                <a:latin typeface="Arial" panose="020B0604020202020204" pitchFamily="34" charset="0"/>
              </a:rPr>
              <a:t>Dal volume: Whitten “Chimica Generale”</a:t>
            </a:r>
          </a:p>
        </p:txBody>
      </p:sp>
      <p:sp>
        <p:nvSpPr>
          <p:cNvPr id="121860" name="Text Box 4">
            <a:extLst>
              <a:ext uri="{FF2B5EF4-FFF2-40B4-BE49-F238E27FC236}">
                <a16:creationId xmlns:a16="http://schemas.microsoft.com/office/drawing/2014/main" id="{AB7BD5FB-9F1A-4882-B0C7-83F91E97F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917" y="6521551"/>
            <a:ext cx="2566084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 b="1">
                <a:latin typeface="Arial" panose="020B0604020202020204" pitchFamily="34" charset="0"/>
              </a:rPr>
              <a:t>Piccin Nuova Libraria S.p.A.</a:t>
            </a:r>
          </a:p>
        </p:txBody>
      </p:sp>
      <p:pic>
        <p:nvPicPr>
          <p:cNvPr id="121861" name="Picture 5" descr="F:\WHITTEN_jpg\CAP_13\cap-13_0047.jpg">
            <a:extLst>
              <a:ext uri="{FF2B5EF4-FFF2-40B4-BE49-F238E27FC236}">
                <a16:creationId xmlns:a16="http://schemas.microsoft.com/office/drawing/2014/main" id="{0CF116F8-334B-4D6B-A452-7ECD599D8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44" y="657210"/>
            <a:ext cx="6043315" cy="554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1862" name="Object 6">
            <a:extLst>
              <a:ext uri="{FF2B5EF4-FFF2-40B4-BE49-F238E27FC236}">
                <a16:creationId xmlns:a16="http://schemas.microsoft.com/office/drawing/2014/main" id="{B3F072C6-391F-4213-8362-170FD2B766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139" y="5022343"/>
          <a:ext cx="1113365" cy="145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Fotografia Photo Editor" r:id="rId5" imgW="1781424" imgH="2324424" progId="MSPhotoEd.3">
                  <p:embed/>
                </p:oleObj>
              </mc:Choice>
              <mc:Fallback>
                <p:oleObj name="Fotografia Photo Editor" r:id="rId5" imgW="1781424" imgH="2324424" progId="MSPhotoEd.3">
                  <p:embed/>
                  <p:pic>
                    <p:nvPicPr>
                      <p:cNvPr id="121862" name="Object 6">
                        <a:extLst>
                          <a:ext uri="{FF2B5EF4-FFF2-40B4-BE49-F238E27FC236}">
                            <a16:creationId xmlns:a16="http://schemas.microsoft.com/office/drawing/2014/main" id="{B3F072C6-391F-4213-8362-170FD2B76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39" y="5022343"/>
                        <a:ext cx="1113365" cy="145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Figura 13-35 Differenza tra metalli, isolanti e semiconduttori.</a:t>
            </a:r>
          </a:p>
        </p:txBody>
      </p:sp>
      <p:pic>
        <p:nvPicPr>
          <p:cNvPr id="82949" name="Picture 5" descr="F:\WHITTEN_jpg\CAP_13\cap-13_004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132" y="1771650"/>
            <a:ext cx="7269736" cy="367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isultati immagini per solidi amorf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85728"/>
            <a:ext cx="897431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7544" y="316388"/>
            <a:ext cx="820891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Solidi cristallini</a:t>
            </a:r>
          </a:p>
          <a:p>
            <a:endParaRPr lang="it-IT" dirty="0"/>
          </a:p>
          <a:p>
            <a:pPr>
              <a:lnSpc>
                <a:spcPct val="12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disposizione regolare dei componenti un solido cristallino a livello microscopico produce la forma caratteristica dei cristalli (</a:t>
            </a:r>
            <a:r>
              <a:rPr lang="it-I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morfologia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 definita da facce e angoli diedri caratteristici. I solidi cristallini mostrano piani di sfaldatura che sono in relazione con la forma dell’edificio cristallino. </a:t>
            </a:r>
          </a:p>
        </p:txBody>
      </p:sp>
      <p:pic>
        <p:nvPicPr>
          <p:cNvPr id="4" name="Picture 5" descr="F:\WHITTEN_jpg\CAP_13\cap-13_0028.jpg"/>
          <p:cNvPicPr>
            <a:picLocks noChangeAspect="1" noChangeArrowheads="1"/>
          </p:cNvPicPr>
          <p:nvPr/>
        </p:nvPicPr>
        <p:blipFill rotWithShape="1">
          <a:blip r:embed="rId2"/>
          <a:srcRect l="56018" r="-7625"/>
          <a:stretch/>
        </p:blipFill>
        <p:spPr bwMode="auto">
          <a:xfrm>
            <a:off x="899592" y="3428999"/>
            <a:ext cx="3357349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:\WHITTEN_jpg\CAP_13\cap-13_004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3024822"/>
            <a:ext cx="2528221" cy="367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06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404813"/>
            <a:ext cx="9612313" cy="954087"/>
          </a:xfrm>
        </p:spPr>
        <p:txBody>
          <a:bodyPr/>
          <a:lstStyle/>
          <a:p>
            <a:pPr eaLnBrk="1" hangingPunct="1"/>
            <a:r>
              <a:rPr lang="it-IT" altLang="it-IT" sz="2800">
                <a:solidFill>
                  <a:srgbClr val="0000FF"/>
                </a:solidFill>
                <a:latin typeface="Comic Sans MS" pitchFamily="66" charset="0"/>
              </a:rPr>
              <a:t>CLASSIFICAZIONE DEI SOLIDI CRISTALLINI</a:t>
            </a:r>
            <a:br>
              <a:rPr lang="it-IT" altLang="it-IT" sz="2800">
                <a:solidFill>
                  <a:srgbClr val="0000FF"/>
                </a:solidFill>
                <a:latin typeface="Comic Sans MS" pitchFamily="66" charset="0"/>
              </a:rPr>
            </a:br>
            <a:r>
              <a:rPr lang="it-IT" altLang="it-IT" sz="2800">
                <a:solidFill>
                  <a:srgbClr val="0000FF"/>
                </a:solidFill>
                <a:latin typeface="Comic Sans MS" pitchFamily="66" charset="0"/>
              </a:rPr>
              <a:t>IN BASE AL TIPO DI LEGAME  </a:t>
            </a:r>
          </a:p>
        </p:txBody>
      </p:sp>
      <p:sp>
        <p:nvSpPr>
          <p:cNvPr id="4505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fld id="{FDC6A903-2632-4DC5-BE65-D27C7FCE8430}" type="slidenum">
              <a:rPr lang="it-IT" altLang="it-IT" sz="1400" smtClean="0">
                <a:solidFill>
                  <a:schemeClr val="tx1"/>
                </a:solidFill>
              </a:rPr>
              <a:pPr>
                <a:buClrTx/>
                <a:buFontTx/>
                <a:buNone/>
              </a:pPr>
              <a:t>7</a:t>
            </a:fld>
            <a:endParaRPr lang="it-IT" altLang="it-IT" sz="1400">
              <a:solidFill>
                <a:schemeClr val="tx1"/>
              </a:solidFill>
            </a:endParaRPr>
          </a:p>
        </p:txBody>
      </p:sp>
      <p:sp>
        <p:nvSpPr>
          <p:cNvPr id="45060" name="Text Box 1026"/>
          <p:cNvSpPr txBox="1">
            <a:spLocks noChangeArrowheads="1"/>
          </p:cNvSpPr>
          <p:nvPr/>
        </p:nvSpPr>
        <p:spPr bwMode="auto">
          <a:xfrm>
            <a:off x="214282" y="2292350"/>
            <a:ext cx="320953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Comic Sans MS" pitchFamily="66" charset="0"/>
              </a:rPr>
              <a:t>- Solidi ionici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8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Comic Sans MS" pitchFamily="66" charset="0"/>
              </a:rPr>
              <a:t>- Solidi covalenti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Comic Sans MS" pitchFamily="66" charset="0"/>
              </a:rPr>
              <a:t>   molecolari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8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Comic Sans MS" pitchFamily="66" charset="0"/>
              </a:rPr>
              <a:t>- Solidi covalenti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Comic Sans MS" pitchFamily="66" charset="0"/>
              </a:rPr>
              <a:t>   macromolecolari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8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Comic Sans MS" pitchFamily="66" charset="0"/>
              </a:rPr>
              <a:t>- Solidi metallici</a:t>
            </a:r>
            <a:endParaRPr lang="en-GB" altLang="it-IT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5061" name="Picture 1027" descr="nacl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8288" y="1989138"/>
            <a:ext cx="108585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028" descr="Halite(NaCl)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3013" y="1951038"/>
            <a:ext cx="10414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029" descr="diamant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7288" y="3128963"/>
            <a:ext cx="12128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030" descr="strutt_diamant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500" y="3141663"/>
            <a:ext cx="10858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031" descr="fc0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5513" y="4276725"/>
            <a:ext cx="1676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33" descr="ghiaccio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1588" y="4325938"/>
            <a:ext cx="162401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034" descr="Ca-ball-and-stic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35413" y="5600700"/>
            <a:ext cx="1141412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035" descr="calcium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30888" y="5849938"/>
            <a:ext cx="11890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Figura 13-19  Rappresentazione schematica della diffrazione di</a:t>
            </a:r>
            <a:br>
              <a:rPr lang="it-IT" altLang="it-IT" sz="1200">
                <a:solidFill>
                  <a:schemeClr val="bg1"/>
                </a:solidFill>
                <a:latin typeface="Arial" pitchFamily="34" charset="0"/>
              </a:rPr>
            </a:br>
            <a:r>
              <a:rPr lang="it-IT" altLang="it-IT" sz="1200">
                <a:solidFill>
                  <a:schemeClr val="bg1"/>
                </a:solidFill>
                <a:latin typeface="Arial" pitchFamily="34" charset="0"/>
              </a:rPr>
              <a:t>raggi-X da parte di un cristallo.</a:t>
            </a:r>
          </a:p>
        </p:txBody>
      </p:sp>
      <p:pic>
        <p:nvPicPr>
          <p:cNvPr id="47109" name="Picture 5" descr="F:\WHITTEN_jpg\CAP_13\cap-13_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1181100"/>
            <a:ext cx="84709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827584" y="285728"/>
            <a:ext cx="7411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00FF"/>
                </a:solidFill>
                <a:latin typeface="Comic Sans MS" pitchFamily="66" charset="0"/>
              </a:rPr>
              <a:t>Diffrazione ai Raggi X-Legge di </a:t>
            </a:r>
            <a:r>
              <a:rPr lang="it-IT" sz="3200" dirty="0" err="1">
                <a:solidFill>
                  <a:srgbClr val="0000FF"/>
                </a:solidFill>
                <a:latin typeface="Comic Sans MS" pitchFamily="66" charset="0"/>
              </a:rPr>
              <a:t>Bragg</a:t>
            </a:r>
            <a:endParaRPr lang="it-IT" sz="32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B8E9DC8-E17C-42FD-92B9-283F6CD54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Figura 13-20 Riflessione di un fascio</a:t>
            </a:r>
            <a:b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monocromatico di raggi-X da</a:t>
            </a:r>
            <a:b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it-IT" altLang="it-IT" sz="1171">
                <a:solidFill>
                  <a:schemeClr val="bg1"/>
                </a:solidFill>
                <a:latin typeface="Arial" panose="020B0604020202020204" pitchFamily="34" charset="0"/>
              </a:rPr>
              <a:t>parte dei piani reticolari di un cristallo.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25C5A210-A7D6-483E-BA05-7690193BA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521551"/>
            <a:ext cx="3347067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>
                <a:latin typeface="Arial" panose="020B0604020202020204" pitchFamily="34" charset="0"/>
              </a:rPr>
              <a:t>Dal volume: Whitten “Chimica Generale”</a:t>
            </a:r>
          </a:p>
        </p:txBody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C5D1AD1C-886B-46FD-89E4-8E7602DA5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917" y="6521551"/>
            <a:ext cx="2566084" cy="2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318" b="1">
                <a:latin typeface="Arial" panose="020B0604020202020204" pitchFamily="34" charset="0"/>
              </a:rPr>
              <a:t>Piccin Nuova Libraria S.p.A.</a:t>
            </a:r>
          </a:p>
        </p:txBody>
      </p:sp>
      <p:pic>
        <p:nvPicPr>
          <p:cNvPr id="70661" name="Picture 5" descr="F:\WHITTEN_jpg\CAP_13\cap-13_0029a.jpg">
            <a:extLst>
              <a:ext uri="{FF2B5EF4-FFF2-40B4-BE49-F238E27FC236}">
                <a16:creationId xmlns:a16="http://schemas.microsoft.com/office/drawing/2014/main" id="{C6A461B7-E2F9-4C00-AA41-6C10B1CED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5" y="2112255"/>
            <a:ext cx="8488533" cy="263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662" name="Object 6">
            <a:extLst>
              <a:ext uri="{FF2B5EF4-FFF2-40B4-BE49-F238E27FC236}">
                <a16:creationId xmlns:a16="http://schemas.microsoft.com/office/drawing/2014/main" id="{03B0E322-4E26-4B01-AB99-58D33D5DB2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139" y="5022343"/>
          <a:ext cx="1113365" cy="145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Fotografia Photo Editor" r:id="rId5" imgW="1781424" imgH="2324424" progId="MSPhotoEd.3">
                  <p:embed/>
                </p:oleObj>
              </mc:Choice>
              <mc:Fallback>
                <p:oleObj name="Fotografia Photo Editor" r:id="rId5" imgW="1781424" imgH="2324424" progId="MSPhotoEd.3">
                  <p:embed/>
                  <p:pic>
                    <p:nvPicPr>
                      <p:cNvPr id="70662" name="Object 6">
                        <a:extLst>
                          <a:ext uri="{FF2B5EF4-FFF2-40B4-BE49-F238E27FC236}">
                            <a16:creationId xmlns:a16="http://schemas.microsoft.com/office/drawing/2014/main" id="{03B0E322-4E26-4B01-AB99-58D33D5DB2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39" y="5022343"/>
                        <a:ext cx="1113365" cy="145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mic Sans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1861</Words>
  <Application>Microsoft Office PowerPoint</Application>
  <PresentationFormat>Presentazione su schermo (4:3)</PresentationFormat>
  <Paragraphs>243</Paragraphs>
  <Slides>49</Slides>
  <Notes>26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60" baseType="lpstr">
      <vt:lpstr>Arial</vt:lpstr>
      <vt:lpstr>Calibri</vt:lpstr>
      <vt:lpstr>Comic Sans MS</vt:lpstr>
      <vt:lpstr>Monotype Sorts</vt:lpstr>
      <vt:lpstr>Times</vt:lpstr>
      <vt:lpstr>Times New Roman</vt:lpstr>
      <vt:lpstr>Verdana</vt:lpstr>
      <vt:lpstr>Wingdings</vt:lpstr>
      <vt:lpstr>Tema di Office</vt:lpstr>
      <vt:lpstr>Blank</vt:lpstr>
      <vt:lpstr>Fotografia Photo Editor</vt:lpstr>
      <vt:lpstr>LO STATO SOLIDO</vt:lpstr>
      <vt:lpstr>Solidi</vt:lpstr>
      <vt:lpstr>Presentazione standard di PowerPoint</vt:lpstr>
      <vt:lpstr>Esempi di solidi amorfi</vt:lpstr>
      <vt:lpstr>Presentazione standard di PowerPoint</vt:lpstr>
      <vt:lpstr>Presentazione standard di PowerPoint</vt:lpstr>
      <vt:lpstr>CLASSIFICAZIONE DEI SOLIDI CRISTALLINI IN BASE AL TIPO DI LEGAME  </vt:lpstr>
      <vt:lpstr>Figura 13-19  Rappresentazione schematica della diffrazione di raggi-X da parte di un cristallo.</vt:lpstr>
      <vt:lpstr>Figura 13-20 Riflessione di un fascio monocromatico di raggi-X da parte dei piani reticolari di un cristallo.</vt:lpstr>
      <vt:lpstr>Figura 13-21 Motivi che si ripetono in due dimensioni, come quelli di una carta da parati, nella quale il motivo si ripete fino a coprire l’intero muro.</vt:lpstr>
      <vt:lpstr>Figura 13-22 Cella elementare.</vt:lpstr>
      <vt:lpstr>Figura 13-24 Rappresentazione della condivisione di un oggetto (un atomo, uno ione o una molecola) tra celle elementari.</vt:lpstr>
      <vt:lpstr>I solidi sono quindi corpi rigidi in cui le particelle che  li costituiscono occupano posizioni stabili e regolari che costituiscono i nodi del reticolo cristallino </vt:lpstr>
      <vt:lpstr>Celle elementari</vt:lpstr>
      <vt:lpstr>Figura 13-23 Celle elementari dei sette sistemi cristallini.</vt:lpstr>
      <vt:lpstr>Celle Cubiche</vt:lpstr>
      <vt:lpstr>Figura 13-25 Celle elementari: cubica primitiva cubica a corpo centrato, cubica a facce centrate.</vt:lpstr>
      <vt:lpstr>Presentazione standard di PowerPoint</vt:lpstr>
      <vt:lpstr>Caratteristiche dei solidi ionici</vt:lpstr>
      <vt:lpstr>Figura 13-28 Rappresentazioni diverse della struttura del cloruro di sodio,NaCl.</vt:lpstr>
      <vt:lpstr>Figura 13-29 Strutture cristalline di alcuni composti ionici di tipo MX.</vt:lpstr>
      <vt:lpstr>Le posizioni dei primi vicini nei cristalli cubici.</vt:lpstr>
      <vt:lpstr>Cella cubica primitiva.</vt:lpstr>
      <vt:lpstr>Due atomi più vicini sono quelli che si trovano lungo la diagonale della faccia del cubo.</vt:lpstr>
      <vt:lpstr>Presentazione standard di PowerPoint</vt:lpstr>
      <vt:lpstr>Caratteristiche dei solidi covalenti molecolari</vt:lpstr>
      <vt:lpstr>Solidi covalenti molecolari</vt:lpstr>
      <vt:lpstr>Presentazione standard di PowerPoint</vt:lpstr>
      <vt:lpstr>Caratteristiche dei solidi covalenti macromolecolari</vt:lpstr>
      <vt:lpstr>La regolare forma esterna di un cristallo.</vt:lpstr>
      <vt:lpstr>Figura 13-32 Rappresentazioni, a livello atomico, di porzioni della struttura di tre solidi covalenti.</vt:lpstr>
      <vt:lpstr>Presentazione standard di PowerPoint</vt:lpstr>
      <vt:lpstr>Presentazione standard di PowerPoint</vt:lpstr>
      <vt:lpstr>Presentazione standard di PowerPoint</vt:lpstr>
      <vt:lpstr>Solidi metallici e legame metallico</vt:lpstr>
      <vt:lpstr>Figura 13-26 Sfere disposte in un piano nel modo più compatto possibile le une alle altre.</vt:lpstr>
      <vt:lpstr>I metalli possono essere modellati in molte forme diverse a causa della loro malleabilità e duttilità.</vt:lpstr>
      <vt:lpstr>Figura 13-27 Esistono due tipi di strutture cristalline in cui gli atomi sono disposti nel modo più compatto possibile.</vt:lpstr>
      <vt:lpstr>…a livello atomico…</vt:lpstr>
      <vt:lpstr>Proprietà dei solidi metallici</vt:lpstr>
      <vt:lpstr>Presentazione standard di PowerPoint</vt:lpstr>
      <vt:lpstr>Figura13-36  In un metallo gli ioni carichi positivamente sono immersi in una “nuvola elettronica” delocalizzata su tutto il metallo stesso.</vt:lpstr>
      <vt:lpstr>I conduttori metallici</vt:lpstr>
      <vt:lpstr>Teoria delle bande</vt:lpstr>
      <vt:lpstr>Figura 13-34 Sovrapposizione della banda “3s” piena (in blu) con la banda “3p” vuota di un cristallo di magnesio (MgN).</vt:lpstr>
      <vt:lpstr>Formazione di una coppia elettrone-lacuna nel silicio, un semiconduttore intrinseco.</vt:lpstr>
      <vt:lpstr>Silicio drogato con fosforo.</vt:lpstr>
      <vt:lpstr>Figura13-36  In un metallo gli ioni carichi positivamente sono immersi in una “nuvola elettronica” delocalizzata su tutto il metallo stesso.</vt:lpstr>
      <vt:lpstr>Figura 13-35 Differenza tra metalli, isolanti e semiconduttori.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STATO SOLIDO</dc:title>
  <dc:creator>Sala Docenti</dc:creator>
  <cp:lastModifiedBy>GIANCARLO MORELLI</cp:lastModifiedBy>
  <cp:revision>19</cp:revision>
  <dcterms:created xsi:type="dcterms:W3CDTF">2017-03-28T14:46:24Z</dcterms:created>
  <dcterms:modified xsi:type="dcterms:W3CDTF">2020-04-27T11:28:08Z</dcterms:modified>
</cp:coreProperties>
</file>